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1" r:id="rId6"/>
    <p:sldId id="283" r:id="rId7"/>
    <p:sldId id="284" r:id="rId8"/>
    <p:sldId id="285" r:id="rId9"/>
    <p:sldId id="286" r:id="rId10"/>
    <p:sldId id="28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963A"/>
    <a:srgbClr val="C6D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2025" autoAdjust="0"/>
  </p:normalViewPr>
  <p:slideViewPr>
    <p:cSldViewPr>
      <p:cViewPr varScale="1">
        <p:scale>
          <a:sx n="72" d="100"/>
          <a:sy n="72" d="100"/>
        </p:scale>
        <p:origin x="27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amu17.adm.ds.fhnw.ch\a_17_home11$\olivier.steiner\Daten_Forschung\05%20-%20Referate%20-%20Tagungen\Mappe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CH" dirty="0"/>
          </a:p>
        </c:rich>
      </c:tx>
      <c:layout>
        <c:manualLayout>
          <c:xMode val="edge"/>
          <c:yMode val="edge"/>
          <c:x val="0.36619699260468641"/>
          <c:y val="1.14525514481074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Tabelle1!$B$4:$B$12</c:f>
              <c:strCache>
                <c:ptCount val="9"/>
                <c:pt idx="0">
                  <c:v>Einrichtungs-Smartphone zur Nutzung für Kinder und Jugendliche</c:v>
                </c:pt>
                <c:pt idx="1">
                  <c:v>PC an einem anderen Ort</c:v>
                </c:pt>
                <c:pt idx="2">
                  <c:v>Tragbare Spielkonsole (z.B Nintendo Gameboy)</c:v>
                </c:pt>
                <c:pt idx="3">
                  <c:v>Tablets</c:v>
                </c:pt>
                <c:pt idx="4">
                  <c:v>PC in separatem PC-Raum</c:v>
                </c:pt>
                <c:pt idx="5">
                  <c:v>PC im Büro der Professionellen</c:v>
                </c:pt>
                <c:pt idx="6">
                  <c:v>Laptops</c:v>
                </c:pt>
                <c:pt idx="7">
                  <c:v>PC in Gemeinschaftsraum</c:v>
                </c:pt>
                <c:pt idx="8">
                  <c:v>Spielkonsole (z.B. Playstation, Xbox)</c:v>
                </c:pt>
              </c:strCache>
            </c:strRef>
          </c:cat>
          <c:val>
            <c:numRef>
              <c:f>Tabelle1!$C$4:$C$12</c:f>
              <c:numCache>
                <c:formatCode>0.0%</c:formatCode>
                <c:ptCount val="9"/>
                <c:pt idx="0">
                  <c:v>7.575757575757576E-2</c:v>
                </c:pt>
                <c:pt idx="1">
                  <c:v>9.3939393939393948E-2</c:v>
                </c:pt>
                <c:pt idx="2">
                  <c:v>0.14545454545454545</c:v>
                </c:pt>
                <c:pt idx="3">
                  <c:v>0.20606060606060606</c:v>
                </c:pt>
                <c:pt idx="4">
                  <c:v>0.26060606060606062</c:v>
                </c:pt>
                <c:pt idx="5">
                  <c:v>0.29090909090909089</c:v>
                </c:pt>
                <c:pt idx="6">
                  <c:v>0.40606060606060607</c:v>
                </c:pt>
                <c:pt idx="7">
                  <c:v>0.5</c:v>
                </c:pt>
                <c:pt idx="8">
                  <c:v>0.50303030303030305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D3-44D9-9258-498A32EFC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1433432"/>
        <c:axId val="131433824"/>
      </c:barChart>
      <c:catAx>
        <c:axId val="131433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33824"/>
        <c:crosses val="autoZero"/>
        <c:auto val="1"/>
        <c:lblAlgn val="ctr"/>
        <c:lblOffset val="100"/>
        <c:noMultiLvlLbl val="0"/>
      </c:catAx>
      <c:valAx>
        <c:axId val="13143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3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Tabelle1!$C$36</c:f>
              <c:strCache>
                <c:ptCount val="1"/>
                <c:pt idx="0">
                  <c:v>aufgrund eines Voralls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Tabelle1!$B$37:$B$44</c:f>
              <c:strCache>
                <c:ptCount val="8"/>
                <c:pt idx="0">
                  <c:v>Wie die Kinder/Jugendlichen im Internet die eigene Meinung einbringen können (z.B. in Foren).</c:v>
                </c:pt>
                <c:pt idx="1">
                  <c:v>Wie die Kinder/Jugendliche sich mit digitalen Medien bilden können (z.B. Wikipedia oder mit Computerspielen).</c:v>
                </c:pt>
                <c:pt idx="2">
                  <c:v>Wie die Kinder/Jugendlichen Beziehungen aufbauen und die eigene Identität ausdrücken können (z.B. über Facebook).</c:v>
                </c:pt>
                <c:pt idx="3">
                  <c:v>Nutzung digitaler Medien für schulische Zwecke (z.B. für Erledigung von Aufgaben).</c:v>
                </c:pt>
                <c:pt idx="4">
                  <c:v>Gewaltdarstellungen (in Games, Internet)</c:v>
                </c:pt>
                <c:pt idx="5">
                  <c:v>Konsum von Pornografie über digitale Medien (anschauen oder versenden)</c:v>
                </c:pt>
                <c:pt idx="6">
                  <c:v>Sexting (Versenden von erotischen Bildern oder Nacktbildern von sich selbst)</c:v>
                </c:pt>
                <c:pt idx="7">
                  <c:v>Cyberbullying (Beleidigungen im Internet, jemanden ausschliessen)</c:v>
                </c:pt>
              </c:strCache>
            </c:strRef>
          </c:cat>
          <c:val>
            <c:numRef>
              <c:f>Tabelle1!$C$37:$C$44</c:f>
              <c:numCache>
                <c:formatCode>####.0</c:formatCode>
                <c:ptCount val="8"/>
                <c:pt idx="0">
                  <c:v>0.10900473933649289</c:v>
                </c:pt>
                <c:pt idx="1">
                  <c:v>0.18957345971563982</c:v>
                </c:pt>
                <c:pt idx="2">
                  <c:v>0.35545023696682465</c:v>
                </c:pt>
                <c:pt idx="3">
                  <c:v>0.39336492890995262</c:v>
                </c:pt>
                <c:pt idx="4">
                  <c:v>0.3127962085308057</c:v>
                </c:pt>
                <c:pt idx="5">
                  <c:v>0.2890995260663507</c:v>
                </c:pt>
                <c:pt idx="6">
                  <c:v>0.27962085308056872</c:v>
                </c:pt>
                <c:pt idx="7">
                  <c:v>0.36018957345971564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FA-48E0-88FA-AC70D2A7D46E}"/>
            </c:ext>
          </c:extLst>
        </c:ser>
        <c:ser>
          <c:idx val="1"/>
          <c:order val="1"/>
          <c:tx>
            <c:strRef>
              <c:f>Tabelle1!$D$36</c:f>
              <c:strCache>
                <c:ptCount val="1"/>
                <c:pt idx="0">
                  <c:v>ohne Vorfall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Tabelle1!$B$37:$B$44</c:f>
              <c:strCache>
                <c:ptCount val="8"/>
                <c:pt idx="0">
                  <c:v>Wie die Kinder/Jugendlichen im Internet die eigene Meinung einbringen können (z.B. in Foren).</c:v>
                </c:pt>
                <c:pt idx="1">
                  <c:v>Wie die Kinder/Jugendliche sich mit digitalen Medien bilden können (z.B. Wikipedia oder mit Computerspielen).</c:v>
                </c:pt>
                <c:pt idx="2">
                  <c:v>Wie die Kinder/Jugendlichen Beziehungen aufbauen und die eigene Identität ausdrücken können (z.B. über Facebook).</c:v>
                </c:pt>
                <c:pt idx="3">
                  <c:v>Nutzung digitaler Medien für schulische Zwecke (z.B. für Erledigung von Aufgaben).</c:v>
                </c:pt>
                <c:pt idx="4">
                  <c:v>Gewaltdarstellungen (in Games, Internet)</c:v>
                </c:pt>
                <c:pt idx="5">
                  <c:v>Konsum von Pornografie über digitale Medien (anschauen oder versenden)</c:v>
                </c:pt>
                <c:pt idx="6">
                  <c:v>Sexting (Versenden von erotischen Bildern oder Nacktbildern von sich selbst)</c:v>
                </c:pt>
                <c:pt idx="7">
                  <c:v>Cyberbullying (Beleidigungen im Internet, jemanden ausschliessen)</c:v>
                </c:pt>
              </c:strCache>
            </c:strRef>
          </c:cat>
          <c:val>
            <c:numRef>
              <c:f>Tabelle1!$D$37:$D$44</c:f>
              <c:numCache>
                <c:formatCode>####.0</c:formatCode>
                <c:ptCount val="8"/>
                <c:pt idx="0">
                  <c:v>0.30827067669172936</c:v>
                </c:pt>
                <c:pt idx="1">
                  <c:v>0.48120300751879697</c:v>
                </c:pt>
                <c:pt idx="2">
                  <c:v>0.44736842105263158</c:v>
                </c:pt>
                <c:pt idx="3">
                  <c:v>0.57142857142857151</c:v>
                </c:pt>
                <c:pt idx="4">
                  <c:v>0.46240601503759399</c:v>
                </c:pt>
                <c:pt idx="5">
                  <c:v>0.32330827067669177</c:v>
                </c:pt>
                <c:pt idx="6">
                  <c:v>0.28947368421052633</c:v>
                </c:pt>
                <c:pt idx="7">
                  <c:v>0.31954887218045114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FA-48E0-88FA-AC70D2A7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1434608"/>
        <c:axId val="131435000"/>
      </c:barChart>
      <c:catAx>
        <c:axId val="13143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35000"/>
        <c:crosses val="autoZero"/>
        <c:auto val="1"/>
        <c:lblAlgn val="ctr"/>
        <c:lblOffset val="100"/>
        <c:noMultiLvlLbl val="0"/>
      </c:catAx>
      <c:valAx>
        <c:axId val="131435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3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Tabelle1!$H$4</c:f>
              <c:strCache>
                <c:ptCount val="1"/>
                <c:pt idx="0">
                  <c:v>trifft gar nicht zu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Tabelle1!$I$4:$N$4</c:f>
              <c:numCache>
                <c:formatCode>###0.0</c:formatCode>
                <c:ptCount val="6"/>
                <c:pt idx="0">
                  <c:v>23.511904761904763</c:v>
                </c:pt>
                <c:pt idx="1">
                  <c:v>5.3571428571428568</c:v>
                </c:pt>
                <c:pt idx="2">
                  <c:v>37.202380952380956</c:v>
                </c:pt>
                <c:pt idx="3">
                  <c:v>3.5714285714285712</c:v>
                </c:pt>
                <c:pt idx="4">
                  <c:v>27.083333333333332</c:v>
                </c:pt>
                <c:pt idx="5">
                  <c:v>1.4880952380952379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17-4456-8250-4E981D7BA050}"/>
            </c:ext>
          </c:extLst>
        </c:ser>
        <c:ser>
          <c:idx val="1"/>
          <c:order val="1"/>
          <c:tx>
            <c:strRef>
              <c:f>Tabelle1!$H$5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Tabelle1!$I$5:$N$5</c:f>
              <c:numCache>
                <c:formatCode>###0.0</c:formatCode>
                <c:ptCount val="6"/>
                <c:pt idx="0">
                  <c:v>43.154761904761905</c:v>
                </c:pt>
                <c:pt idx="1">
                  <c:v>8.6309523809523814</c:v>
                </c:pt>
                <c:pt idx="2">
                  <c:v>39.285714285714285</c:v>
                </c:pt>
                <c:pt idx="3">
                  <c:v>12.797619047619047</c:v>
                </c:pt>
                <c:pt idx="4">
                  <c:v>23.511904761904763</c:v>
                </c:pt>
                <c:pt idx="5">
                  <c:v>12.797619047619047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17-4456-8250-4E981D7BA050}"/>
            </c:ext>
          </c:extLst>
        </c:ser>
        <c:ser>
          <c:idx val="2"/>
          <c:order val="2"/>
          <c:tx>
            <c:strRef>
              <c:f>Tabelle1!$H$6</c:f>
              <c:strCache>
                <c:ptCount val="1"/>
                <c:pt idx="0">
                  <c:v>teils-teils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Tabelle1!$I$6:$N$6</c:f>
              <c:numCache>
                <c:formatCode>###0.0</c:formatCode>
                <c:ptCount val="6"/>
                <c:pt idx="0">
                  <c:v>25</c:v>
                </c:pt>
                <c:pt idx="1">
                  <c:v>16.666666666666664</c:v>
                </c:pt>
                <c:pt idx="2">
                  <c:v>15.476190476190476</c:v>
                </c:pt>
                <c:pt idx="3">
                  <c:v>38.095238095238095</c:v>
                </c:pt>
                <c:pt idx="4">
                  <c:v>23.511904761904763</c:v>
                </c:pt>
                <c:pt idx="5">
                  <c:v>20.535714285714285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17-4456-8250-4E981D7BA050}"/>
            </c:ext>
          </c:extLst>
        </c:ser>
        <c:ser>
          <c:idx val="3"/>
          <c:order val="3"/>
          <c:tx>
            <c:strRef>
              <c:f>Tabelle1!$H$7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Tabelle1!$I$7:$N$7</c:f>
              <c:numCache>
                <c:formatCode>###0.0</c:formatCode>
                <c:ptCount val="6"/>
                <c:pt idx="0">
                  <c:v>6.8452380952380958</c:v>
                </c:pt>
                <c:pt idx="1">
                  <c:v>36.011904761904759</c:v>
                </c:pt>
                <c:pt idx="2">
                  <c:v>6.25</c:v>
                </c:pt>
                <c:pt idx="3">
                  <c:v>35.119047619047613</c:v>
                </c:pt>
                <c:pt idx="4">
                  <c:v>18.75</c:v>
                </c:pt>
                <c:pt idx="5">
                  <c:v>43.154761904761905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17-4456-8250-4E981D7BA050}"/>
            </c:ext>
          </c:extLst>
        </c:ser>
        <c:ser>
          <c:idx val="4"/>
          <c:order val="4"/>
          <c:tx>
            <c:strRef>
              <c:f>Tabelle1!$H$8</c:f>
              <c:strCache>
                <c:ptCount val="1"/>
                <c:pt idx="0">
                  <c:v>trifft voll zu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Tabelle1!$I$8:$N$8</c:f>
              <c:numCache>
                <c:formatCode>###0.0</c:formatCode>
                <c:ptCount val="6"/>
                <c:pt idx="0">
                  <c:v>0.89285714285714279</c:v>
                </c:pt>
                <c:pt idx="1">
                  <c:v>33.035714285714285</c:v>
                </c:pt>
                <c:pt idx="2">
                  <c:v>1.1904761904761905</c:v>
                </c:pt>
                <c:pt idx="3">
                  <c:v>9.8214285714285712</c:v>
                </c:pt>
                <c:pt idx="4">
                  <c:v>5.6547619047619051</c:v>
                </c:pt>
                <c:pt idx="5">
                  <c:v>19.345238095238095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17-4456-8250-4E981D7BA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72440"/>
        <c:axId val="203172832"/>
      </c:barChart>
      <c:catAx>
        <c:axId val="20317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72832"/>
        <c:crosses val="autoZero"/>
        <c:auto val="1"/>
        <c:lblAlgn val="ctr"/>
        <c:lblOffset val="100"/>
        <c:noMultiLvlLbl val="0"/>
      </c:catAx>
      <c:valAx>
        <c:axId val="20317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7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67591695934169"/>
          <c:y val="0.93013124112541534"/>
          <c:w val="0.77264816608131659"/>
          <c:h val="6.98687588745847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8518-C033-4416-9D4A-D930E5E6202D}" type="datetimeFigureOut">
              <a:rPr lang="de-CH" smtClean="0"/>
              <a:t>21.11.2016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F57F-E98A-4E62-81A3-667AA1CABA2F}" type="slidenum">
              <a:rPr lang="de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267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8BDBB-4CB9-49ED-86C8-72E2B7772EC8}" type="slidenum">
              <a:rPr lang="de-CH" smtClean="0"/>
              <a:t>1</a:t>
            </a:fld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CH" smtClean="0"/>
              <a:t>18.09.2015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6989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526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111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2643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5224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8427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211960"/>
            <a:ext cx="5486400" cy="411480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041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6040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6638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544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85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290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786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699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962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992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44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299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086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800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75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7783A-B2CE-44FB-8512-F9822FDE657A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294D-05AF-4826-99A3-323D46AC8F4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092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chart" Target="../charts/chart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487613"/>
            <a:ext cx="8524875" cy="3754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lIns="80147" tIns="40074" rIns="80147" bIns="40074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de-DE" sz="1800"/>
          </a:p>
        </p:txBody>
      </p:sp>
      <p:sp>
        <p:nvSpPr>
          <p:cNvPr id="286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2971800"/>
            <a:ext cx="631825" cy="2794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867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1282" y="891560"/>
            <a:ext cx="8636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fr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Présentation du projet MEKiS</a:t>
            </a:r>
            <a:r>
              <a:rPr lang="fr-CH" dirty="0" smtClean="0"/>
              <a:t>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fr-C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Compétences médiatiques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fr-C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dans les institutions résidentielles d’aide à la jeunesse</a:t>
            </a:r>
            <a:endParaRPr lang="fr-CH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8678" name="Picture 6" descr="FHNW_HSA_10mm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12725"/>
            <a:ext cx="2325687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4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36096" y="3356992"/>
            <a:ext cx="45720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Haute école spécialisée 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 smtClean="0"/>
              <a:t>de </a:t>
            </a:r>
            <a:r>
              <a:rPr lang="fr-CH" sz="1400" dirty="0"/>
              <a:t>la Suisse du Nord-Ouest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T</a:t>
            </a:r>
            <a:r>
              <a:rPr lang="fr-CH" sz="1400" dirty="0" smtClean="0"/>
              <a:t>ravail </a:t>
            </a:r>
            <a:r>
              <a:rPr lang="fr-CH" sz="1400" dirty="0"/>
              <a:t>social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Institut de l’aide à l’enfance et </a:t>
            </a:r>
            <a:endParaRPr lang="fr-CH" sz="1400" dirty="0" smtClean="0"/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 smtClean="0"/>
              <a:t>à </a:t>
            </a:r>
            <a:r>
              <a:rPr lang="fr-CH" sz="1400" dirty="0"/>
              <a:t>la jeunesse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endParaRPr lang="fr-CH" sz="1400" dirty="0"/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 smtClean="0"/>
              <a:t>Thiersteinerallee</a:t>
            </a:r>
            <a:r>
              <a:rPr lang="fr-CH" dirty="0" smtClean="0"/>
              <a:t> </a:t>
            </a:r>
            <a:r>
              <a:rPr lang="fr-CH" sz="1400" dirty="0"/>
              <a:t>57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4053 Bâle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endParaRPr lang="fr-CH" sz="1400" dirty="0"/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Tél. : +41 61 337 27 50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Fax : +41 61 337 27 95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olivier.steiner@fhnw.ch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z="1400" dirty="0"/>
              <a:t>www.fhnw.ch</a:t>
            </a:r>
          </a:p>
        </p:txBody>
      </p:sp>
      <p:sp>
        <p:nvSpPr>
          <p:cNvPr id="2" name="Rechteck 1"/>
          <p:cNvSpPr/>
          <p:nvPr>
            <p:custDataLst>
              <p:tags r:id="rId6"/>
            </p:custDataLst>
          </p:nvPr>
        </p:nvSpPr>
        <p:spPr>
          <a:xfrm>
            <a:off x="5414926" y="2934147"/>
            <a:ext cx="151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fr-CH" smtClean="0"/>
              <a:t>Olivier Steiner</a:t>
            </a:r>
          </a:p>
        </p:txBody>
      </p:sp>
      <p:sp>
        <p:nvSpPr>
          <p:cNvPr id="3" name="Textfeld 2"/>
          <p:cNvSpPr txBox="1"/>
          <p:nvPr>
            <p:custDataLst>
              <p:tags r:id="rId7"/>
            </p:custDataLst>
          </p:nvPr>
        </p:nvSpPr>
        <p:spPr>
          <a:xfrm>
            <a:off x="1115616" y="3068960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mtClean="0"/>
              <a:t>Équipe MEKiS :</a:t>
            </a:r>
          </a:p>
          <a:p>
            <a:endParaRPr lang="fr-CH" dirty="0"/>
          </a:p>
          <a:p>
            <a:r>
              <a:rPr lang="fr-CH" smtClean="0"/>
              <a:t>Monika Luginbühl (BFF)</a:t>
            </a:r>
          </a:p>
          <a:p>
            <a:r>
              <a:rPr lang="fr-CH" smtClean="0"/>
              <a:t>Rahel Heeg (FHNW)</a:t>
            </a:r>
          </a:p>
          <a:p>
            <a:r>
              <a:rPr lang="fr-CH" smtClean="0"/>
              <a:t>Magdalene Schmid (FHNW)</a:t>
            </a:r>
          </a:p>
          <a:p>
            <a:r>
              <a:rPr lang="fr-CH" smtClean="0"/>
              <a:t>Luca Botturi (SUPSI)</a:t>
            </a:r>
          </a:p>
          <a:p>
            <a:r>
              <a:rPr lang="fr-CH" smtClean="0"/>
              <a:t>Spartaco Calvo (SUPSI)</a:t>
            </a:r>
          </a:p>
          <a:p>
            <a:r>
              <a:rPr lang="fr-CH" smtClean="0"/>
              <a:t>Susanne Lorenz (HES-SO)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70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>
            <p:custDataLst>
              <p:tags r:id="rId1"/>
            </p:custDataLst>
          </p:nvPr>
        </p:nvSpPr>
        <p:spPr>
          <a:xfrm>
            <a:off x="251520" y="1340768"/>
            <a:ext cx="8280920" cy="485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b="1" dirty="0">
                <a:latin typeface="Calibri" panose="020F0502020204030204" pitchFamily="34" charset="0"/>
              </a:rPr>
              <a:t>Module 1 : Travail de pédagogie des médias</a:t>
            </a:r>
            <a:endParaRPr lang="fr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dirty="0">
                <a:latin typeface="Calibri" panose="020F0502020204030204" pitchFamily="34" charset="0"/>
              </a:rPr>
              <a:t>Création d’un jeu de cartes adapté au cadre de pédagogie sociale et spéciale avec des idées, des activités et des projets pour un travail de pédagogie des médias </a:t>
            </a:r>
            <a:endParaRPr lang="fr-CH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fr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b="1" dirty="0">
                <a:latin typeface="Calibri" panose="020F0502020204030204" pitchFamily="34" charset="0"/>
              </a:rPr>
              <a:t>Module 2 : Fiches d’information sur les médias numériques</a:t>
            </a:r>
            <a:endParaRPr lang="fr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H" dirty="0">
                <a:latin typeface="Calibri" panose="020F0502020204030204" pitchFamily="34" charset="0"/>
              </a:rPr>
              <a:t>Élaboration d’un jeu de fiches d’information sur les principales problématiques des médias numériques et les questions pratiques les plus fréquentes </a:t>
            </a:r>
            <a:endParaRPr lang="fr-CH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fr-CH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H" b="1" dirty="0" smtClean="0"/>
              <a:t>(Module 3 : Guide de pédagogie des médias)</a:t>
            </a:r>
          </a:p>
          <a:p>
            <a:pPr>
              <a:spcBef>
                <a:spcPts val="1200"/>
              </a:spcBef>
            </a:pPr>
            <a:r>
              <a:rPr lang="fr-CH" smtClean="0"/>
              <a:t>Élaboration d’un guide en vue du développement d’un programme de pédagogie des médias répondant aux besoins propres de l’institution </a:t>
            </a:r>
          </a:p>
          <a:p>
            <a:endParaRPr lang="fr-CH" dirty="0"/>
          </a:p>
        </p:txBody>
      </p:sp>
      <p:sp>
        <p:nvSpPr>
          <p:cNvPr id="3" name="Textfeld 2"/>
          <p:cNvSpPr txBox="1"/>
          <p:nvPr>
            <p:custDataLst>
              <p:tags r:id="rId2"/>
            </p:custDataLst>
          </p:nvPr>
        </p:nvSpPr>
        <p:spPr>
          <a:xfrm>
            <a:off x="10108" y="312294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Calibri" panose="020F0502020204030204" pitchFamily="34" charset="0"/>
              </a:rPr>
              <a:t>Sous-projet 2 : outils servant au travail de pédagogie des médias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78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>
            <p:custDataLst>
              <p:tags r:id="rId1"/>
            </p:custDataLst>
          </p:nvPr>
        </p:nvSpPr>
        <p:spPr>
          <a:xfrm>
            <a:off x="2799" y="332656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800" kern="1200" dirty="0" smtClean="0">
                <a:solidFill>
                  <a:schemeClr val="tx1"/>
                </a:solidFill>
                <a:latin typeface="+mn-lt"/>
              </a:rPr>
              <a:t>Contexte</a:t>
            </a:r>
            <a:endParaRPr lang="fr-CH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>
            <p:custDataLst>
              <p:tags r:id="rId2"/>
            </p:custDataLst>
          </p:nvPr>
        </p:nvSpPr>
        <p:spPr>
          <a:xfrm>
            <a:off x="470343" y="1268760"/>
            <a:ext cx="8208912" cy="541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CH" sz="1800" kern="1200" dirty="0" smtClean="0">
                <a:solidFill>
                  <a:schemeClr val="tx1"/>
                </a:solidFill>
                <a:latin typeface="+mn-lt"/>
              </a:rPr>
              <a:t>Omniprésence des médias numériques chez les enfants et les jeunes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CH" dirty="0" smtClean="0"/>
              <a:t>Défis pour l’éducation, l’encouragement et la participation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CH" dirty="0" smtClean="0"/>
              <a:t>Insécurité fréquente des spécialistes : compétences médiatiques insuffisantes pour l’encadrement et l’éducation aux médias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CH" dirty="0" smtClean="0"/>
              <a:t>Peu d’études sur les médias numériques dans les institutions résidentielles d’aide à la jeunesse 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CH" dirty="0" smtClean="0"/>
              <a:t>Peu de programmes et d’outils de soutien à l’encouragement des compétences médiatiques dans les institutions résidentielles d’aide à la jeunesse</a:t>
            </a:r>
          </a:p>
          <a:p>
            <a:pPr marL="285750" indent="-285750"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fr-CH" dirty="0" smtClean="0"/>
          </a:p>
          <a:p>
            <a:pPr marL="355600" indent="-355600">
              <a:spcAft>
                <a:spcPts val="700"/>
              </a:spcAft>
            </a:pP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	</a:t>
            </a:r>
            <a:r>
              <a:rPr lang="fr-CH" dirty="0" smtClean="0"/>
              <a:t>Étude et projet de développement des compétences médiatiques dans les institutions d’aide à la jeunesse </a:t>
            </a:r>
            <a:r>
              <a:rPr lang="fr-CH" b="1" dirty="0" smtClean="0"/>
              <a:t>MEKiS</a:t>
            </a:r>
            <a:r>
              <a:rPr lang="fr-CH" dirty="0" smtClean="0"/>
              <a:t> </a:t>
            </a:r>
            <a:r>
              <a:rPr lang="fr-CH" b="1" dirty="0"/>
              <a:t>= MEdienKompetenz in Stationären Einrichtungen der Jugendhilfe</a:t>
            </a:r>
            <a:endParaRPr lang="fr-CH" b="1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42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>
            <p:custDataLst>
              <p:tags r:id="rId1"/>
            </p:custDataLst>
          </p:nvPr>
        </p:nvSpPr>
        <p:spPr>
          <a:xfrm>
            <a:off x="611560" y="836712"/>
            <a:ext cx="77768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H" smtClean="0"/>
              <a:t>…. recherche fondamentale sur les infrastructures numériques, les activités d’éducation aux médias, les compétences médiatiques et les besoins des institutions</a:t>
            </a:r>
          </a:p>
          <a:p>
            <a:pPr>
              <a:spcAft>
                <a:spcPts val="600"/>
              </a:spcAft>
            </a:pPr>
            <a:r>
              <a:rPr lang="fr-CH" smtClean="0"/>
              <a:t>… développement d’outils visant à encourager les compétences médiatiques pour le travail pratique de pédagogie sociale et spéciale</a:t>
            </a:r>
          </a:p>
          <a:p>
            <a:endParaRPr lang="fr-CH" dirty="0"/>
          </a:p>
          <a:p>
            <a:r>
              <a:rPr lang="fr-CH" smtClean="0"/>
              <a:t>Liens étroits entre la recherche fondamentale et le développement d’outils</a:t>
            </a:r>
          </a:p>
          <a:p>
            <a:endParaRPr lang="fr-CH" dirty="0"/>
          </a:p>
          <a:p>
            <a:r>
              <a:rPr lang="fr-CH" smtClean="0"/>
              <a:t>Deux sous-projets complémentaires :  </a:t>
            </a:r>
            <a:endParaRPr lang="fr-CH" dirty="0"/>
          </a:p>
        </p:txBody>
      </p:sp>
      <p:sp>
        <p:nvSpPr>
          <p:cNvPr id="17" name="Rechteck 16"/>
          <p:cNvSpPr/>
          <p:nvPr>
            <p:custDataLst>
              <p:tags r:id="rId2"/>
            </p:custDataLst>
          </p:nvPr>
        </p:nvSpPr>
        <p:spPr>
          <a:xfrm>
            <a:off x="506347" y="3573016"/>
            <a:ext cx="8136904" cy="289310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H" b="1" dirty="0"/>
              <a:t>Sous-projet 1 (avril 2016-août 2017) : étude empirique</a:t>
            </a:r>
          </a:p>
          <a:p>
            <a:pPr>
              <a:spcAft>
                <a:spcPts val="600"/>
              </a:spcAft>
            </a:pPr>
            <a:r>
              <a:rPr lang="fr-CH" smtClean="0"/>
              <a:t>Étude scientifique menée dans des institutions résidentielles d’aide à l’enfance et à la jeunesse, dans toutes les régions de Suisse. Recensement quantitatif (enquête en ligne) et ateliers de validation qualitative. </a:t>
            </a:r>
          </a:p>
          <a:p>
            <a:pPr>
              <a:spcAft>
                <a:spcPts val="600"/>
              </a:spcAft>
            </a:pPr>
            <a:endParaRPr lang="fr-CH" dirty="0"/>
          </a:p>
          <a:p>
            <a:pPr>
              <a:spcAft>
                <a:spcPts val="600"/>
              </a:spcAft>
            </a:pPr>
            <a:r>
              <a:rPr lang="fr-CH" b="1" dirty="0"/>
              <a:t>Sous-projet 2 (août 2017-février 2018) : développement d’outils</a:t>
            </a:r>
          </a:p>
          <a:p>
            <a:pPr>
              <a:spcAft>
                <a:spcPts val="600"/>
              </a:spcAft>
            </a:pPr>
            <a:r>
              <a:rPr lang="fr-CH" smtClean="0"/>
              <a:t>Développement d’outils et de programmes fondés sur les données recensées et visant à encourager les compétences médiatiques dans la pratique de la pédagogie sociale, curative et spéciale. Ateliers de validation.</a:t>
            </a:r>
            <a:endParaRPr lang="fr-CH" dirty="0"/>
          </a:p>
        </p:txBody>
      </p:sp>
      <p:sp>
        <p:nvSpPr>
          <p:cNvPr id="4" name="Textfeld 3"/>
          <p:cNvSpPr txBox="1"/>
          <p:nvPr>
            <p:custDataLst>
              <p:tags r:id="rId3"/>
            </p:custDataLst>
          </p:nvPr>
        </p:nvSpPr>
        <p:spPr>
          <a:xfrm>
            <a:off x="2799" y="332656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mtClean="0"/>
              <a:t>MEKiS …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369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>
            <p:custDataLst>
              <p:tags r:id="rId1"/>
            </p:custDataLst>
          </p:nvPr>
        </p:nvSpPr>
        <p:spPr>
          <a:xfrm>
            <a:off x="467544" y="1268760"/>
            <a:ext cx="792088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fr-CH" b="1" dirty="0"/>
              <a:t>Acquisition de connaissances de base </a:t>
            </a:r>
            <a:r>
              <a:rPr lang="fr-CH" dirty="0" smtClean="0"/>
              <a:t>: premier recensement global, en Suisse et ailleurs, des compétences médiatiques dont disposent les spécialistes en pédagogie sociale et de leurs activités d’éducation aux médias.</a:t>
            </a:r>
          </a:p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fr-CH" b="1" dirty="0"/>
              <a:t>Description des défis posés par les activités médiatiques en pédagogie sociale </a:t>
            </a:r>
            <a:r>
              <a:rPr lang="fr-CH" dirty="0" smtClean="0"/>
              <a:t>: identification des sujets clés, des défis et des approches prometteuses s’agissant des activités médiatiques en pédagogie sociale.</a:t>
            </a:r>
          </a:p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fr-CH" b="1" dirty="0"/>
              <a:t>Développement d’outils favorisant les compétences médiatiques </a:t>
            </a:r>
            <a:r>
              <a:rPr lang="fr-CH" dirty="0" smtClean="0"/>
              <a:t>: développement (sur la base de données empiriques) d’outils et de programmes favorisant les activités médiatiques dans les institutions résidentielles d’aide à la jeunesse. Mise à disposition de ces outils.</a:t>
            </a:r>
          </a:p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fr-CH" b="1" dirty="0"/>
              <a:t>Bases servant à la mise en œuvre d’une éducation aux médias et d’un encadrement pédagogique fondés :</a:t>
            </a:r>
            <a:r>
              <a:rPr lang="fr-CH" dirty="0" smtClean="0"/>
              <a:t> en faveur des jeunes résidents d’institutions d’aide à l’enfance et à la jeunesse.</a:t>
            </a:r>
            <a:endParaRPr lang="fr-CH" dirty="0">
              <a:effectLst/>
            </a:endParaRPr>
          </a:p>
        </p:txBody>
      </p:sp>
      <p:sp>
        <p:nvSpPr>
          <p:cNvPr id="5" name="Textfeld 4"/>
          <p:cNvSpPr txBox="1"/>
          <p:nvPr>
            <p:custDataLst>
              <p:tags r:id="rId2"/>
            </p:custDataLst>
          </p:nvPr>
        </p:nvSpPr>
        <p:spPr>
          <a:xfrm>
            <a:off x="2799" y="332656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mtClean="0"/>
              <a:t>Objectifs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0788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>
            <p:custDataLst>
              <p:tags r:id="rId1"/>
            </p:custDataLst>
          </p:nvPr>
        </p:nvSpPr>
        <p:spPr>
          <a:xfrm>
            <a:off x="10108" y="1124744"/>
            <a:ext cx="8922752" cy="549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fr-CH" dirty="0">
                <a:latin typeface="Calibri" panose="020F0502020204030204" pitchFamily="34" charset="0"/>
              </a:rPr>
              <a:t>Infrastructures </a:t>
            </a:r>
            <a:r>
              <a:rPr lang="fr-CH" dirty="0" smtClean="0">
                <a:latin typeface="Calibri" panose="020F0502020204030204" pitchFamily="34" charset="0"/>
              </a:rPr>
              <a:t>médiatiques dont </a:t>
            </a:r>
            <a:r>
              <a:rPr lang="fr-CH" dirty="0">
                <a:latin typeface="Calibri" panose="020F0502020204030204" pitchFamily="34" charset="0"/>
              </a:rPr>
              <a:t>disposent les institutions et leurs jeunes </a:t>
            </a:r>
            <a:r>
              <a:rPr lang="fr-CH" dirty="0" smtClean="0">
                <a:latin typeface="Calibri" panose="020F0502020204030204" pitchFamily="34" charset="0"/>
              </a:rPr>
              <a:t>résidents</a:t>
            </a:r>
            <a:endParaRPr lang="fr-CH" dirty="0"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fr-CH" dirty="0" smtClean="0">
                <a:latin typeface="Calibri" panose="020F0502020204030204" pitchFamily="34" charset="0"/>
              </a:rPr>
              <a:t>Thématiques actuelles, défis et problématiques liés aux activités médiatiques des enfants et des jeunes </a:t>
            </a:r>
          </a:p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fr-CH" dirty="0">
                <a:latin typeface="Calibri" panose="020F0502020204030204" pitchFamily="34" charset="0"/>
              </a:rPr>
              <a:t>Description des façons dont les spécialistes abordent les défis et les difficultés liés à l’utilisation des médias numériques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fr-CH" sz="1600" dirty="0">
                <a:latin typeface="Calibri" panose="020F0502020204030204" pitchFamily="34" charset="0"/>
              </a:rPr>
              <a:t>Compétences médiatiques des spécialistes (réflexions et compétences techniques, culturelles et sociales)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fr-CH" sz="1600" dirty="0">
                <a:latin typeface="Calibri" panose="020F0502020204030204" pitchFamily="34" charset="0"/>
              </a:rPr>
              <a:t>Attitude des spécialistes face aux médias numériques et à l’éducation aux médias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fr-CH" sz="1600" dirty="0">
                <a:latin typeface="Calibri" panose="020F0502020204030204" pitchFamily="34" charset="0"/>
              </a:rPr>
              <a:t>Culture </a:t>
            </a:r>
            <a:r>
              <a:rPr lang="fr-CH" sz="1600" dirty="0" smtClean="0">
                <a:latin typeface="Calibri" panose="020F0502020204030204" pitchFamily="34" charset="0"/>
              </a:rPr>
              <a:t>médiatique de </a:t>
            </a:r>
            <a:r>
              <a:rPr lang="fr-CH" sz="1600" dirty="0">
                <a:latin typeface="Calibri" panose="020F0502020204030204" pitchFamily="34" charset="0"/>
              </a:rPr>
              <a:t>l’institution : obstacles à l’utilisation des médias numériques et causes, évaluation de la culture en matière d’usage des médias numériques au sein des équipes et de l’institution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fr-CH" sz="1600" dirty="0">
                <a:latin typeface="Calibri" panose="020F0502020204030204" pitchFamily="34" charset="0"/>
              </a:rPr>
              <a:t>Activités d’éducation aux médias dans l’institution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fr-CH" sz="1600" dirty="0">
                <a:latin typeface="Calibri" panose="020F0502020204030204" pitchFamily="34" charset="0"/>
              </a:rPr>
              <a:t>Coopération entre parents et école en matière de médias numériques</a:t>
            </a:r>
          </a:p>
          <a:p>
            <a:pPr marL="342900" lvl="0" indent="-342900">
              <a:lnSpc>
                <a:spcPct val="115000"/>
              </a:lnSpc>
              <a:spcBef>
                <a:spcPts val="1500"/>
              </a:spcBef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fr-CH" dirty="0">
                <a:latin typeface="Calibri" panose="020F0502020204030204" pitchFamily="34" charset="0"/>
              </a:rPr>
              <a:t>Besoin de connaissances </a:t>
            </a:r>
            <a:r>
              <a:rPr lang="fr-CH" dirty="0" smtClean="0">
                <a:latin typeface="Calibri" panose="020F0502020204030204" pitchFamily="34" charset="0"/>
              </a:rPr>
              <a:t>spécialisées, </a:t>
            </a:r>
            <a:r>
              <a:rPr lang="fr-CH" dirty="0">
                <a:latin typeface="Calibri" panose="020F0502020204030204" pitchFamily="34" charset="0"/>
              </a:rPr>
              <a:t>de formations continues, de conseils et d’instruments de prévention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>
            <p:custDataLst>
              <p:tags r:id="rId2"/>
            </p:custDataLst>
          </p:nvPr>
        </p:nvSpPr>
        <p:spPr>
          <a:xfrm>
            <a:off x="10108" y="312294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>
                <a:latin typeface="Calibri" panose="020F0502020204030204" pitchFamily="34" charset="0"/>
              </a:rPr>
              <a:t>Sondage quantitatif en ligne auprès de spécialistes en pédagogie sociale et spéciale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60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6192238"/>
              </p:ext>
            </p:extLst>
          </p:nvPr>
        </p:nvGraphicFramePr>
        <p:xfrm>
          <a:off x="395536" y="620688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>
            <p:custDataLst>
              <p:tags r:id="rId2"/>
            </p:custDataLst>
          </p:nvPr>
        </p:nvSpPr>
        <p:spPr>
          <a:xfrm>
            <a:off x="0" y="297522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Infrastructure médiatique (état 9.11.2016, N = 330 environ)</a:t>
            </a:r>
          </a:p>
        </p:txBody>
      </p:sp>
    </p:spTree>
    <p:extLst>
      <p:ext uri="{BB962C8B-B14F-4D97-AF65-F5344CB8AC3E}">
        <p14:creationId xmlns:p14="http://schemas.microsoft.com/office/powerpoint/2010/main" val="37291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58349843"/>
              </p:ext>
            </p:extLst>
          </p:nvPr>
        </p:nvGraphicFramePr>
        <p:xfrm>
          <a:off x="323529" y="764704"/>
          <a:ext cx="8568952" cy="598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>
            <p:custDataLst>
              <p:tags r:id="rId2"/>
            </p:custDataLst>
          </p:nvPr>
        </p:nvSpPr>
        <p:spPr>
          <a:xfrm>
            <a:off x="0" y="188640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Calibri" panose="020F0502020204030204" pitchFamily="34" charset="0"/>
              </a:rPr>
              <a:t>Entretiens sur des thèmes relevant des médias numériques (trois derniers mois)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329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>
            <p:custDataLst>
              <p:tags r:id="rId1"/>
            </p:custDataLst>
          </p:nvPr>
        </p:nvSpPr>
        <p:spPr>
          <a:xfrm>
            <a:off x="0" y="188640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Calibri" panose="020F0502020204030204" pitchFamily="34" charset="0"/>
              </a:rPr>
              <a:t>Évaluation des aspects professionnels de l’usage des médias numériques</a:t>
            </a:r>
            <a:endParaRPr lang="fr-CH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5585349"/>
              </p:ext>
            </p:extLst>
          </p:nvPr>
        </p:nvGraphicFramePr>
        <p:xfrm>
          <a:off x="0" y="908720"/>
          <a:ext cx="913783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5276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00595" y="681626"/>
            <a:ext cx="8963025" cy="6000750"/>
          </a:xfrm>
          <a:prstGeom prst="rect">
            <a:avLst/>
          </a:prstGeom>
        </p:spPr>
      </p:pic>
      <p:sp>
        <p:nvSpPr>
          <p:cNvPr id="5" name="Textfeld 4"/>
          <p:cNvSpPr txBox="1"/>
          <p:nvPr>
            <p:custDataLst>
              <p:tags r:id="rId2"/>
            </p:custDataLst>
          </p:nvPr>
        </p:nvSpPr>
        <p:spPr>
          <a:xfrm>
            <a:off x="0" y="260648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Calibri" panose="020F0502020204030204" pitchFamily="34" charset="0"/>
              </a:rPr>
              <a:t>Besoins en informations et en formations continues</a:t>
            </a:r>
            <a:endParaRPr lang="fr-CH" dirty="0"/>
          </a:p>
        </p:txBody>
      </p:sp>
      <p:sp>
        <p:nvSpPr>
          <p:cNvPr id="2" name="ZoneTexte 1"/>
          <p:cNvSpPr txBox="1"/>
          <p:nvPr/>
        </p:nvSpPr>
        <p:spPr>
          <a:xfrm>
            <a:off x="154123" y="836712"/>
            <a:ext cx="4201853" cy="504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sz="1400" dirty="0" smtClean="0"/>
          </a:p>
          <a:p>
            <a:r>
              <a:rPr lang="fr-CH" sz="1400" dirty="0" smtClean="0"/>
              <a:t>Utilisation </a:t>
            </a:r>
            <a:r>
              <a:rPr lang="fr-CH" sz="1400" dirty="0"/>
              <a:t>des médias numériques au quotidien, éducation aux médias numériques et formation au moyen de </a:t>
            </a:r>
            <a:r>
              <a:rPr lang="fr-CH" sz="1400" dirty="0" smtClean="0"/>
              <a:t>ceux-ci</a:t>
            </a:r>
          </a:p>
          <a:p>
            <a:endParaRPr lang="fr-CH" sz="1400" dirty="0" smtClean="0"/>
          </a:p>
          <a:p>
            <a:endParaRPr lang="fr-CH" sz="1400" dirty="0"/>
          </a:p>
          <a:p>
            <a:r>
              <a:rPr lang="fr-CH" sz="1400" dirty="0"/>
              <a:t>Possibilités d’usage créatif des médias </a:t>
            </a:r>
            <a:r>
              <a:rPr lang="fr-CH" sz="1400" dirty="0" smtClean="0"/>
              <a:t>numériques</a:t>
            </a:r>
          </a:p>
          <a:p>
            <a:endParaRPr lang="fr-CH" sz="1400" dirty="0"/>
          </a:p>
          <a:p>
            <a:endParaRPr lang="fr-CH" sz="1400" dirty="0"/>
          </a:p>
          <a:p>
            <a:r>
              <a:rPr lang="fr-CH" sz="1400" dirty="0"/>
              <a:t>Élaboration de stratégies de pédagogie des médias pour </a:t>
            </a:r>
            <a:r>
              <a:rPr lang="fr-CH" sz="1400" dirty="0" smtClean="0"/>
              <a:t>l’institution</a:t>
            </a:r>
          </a:p>
          <a:p>
            <a:endParaRPr lang="fr-CH" sz="1400" dirty="0" smtClean="0"/>
          </a:p>
          <a:p>
            <a:endParaRPr lang="fr-CH" sz="1400" dirty="0"/>
          </a:p>
          <a:p>
            <a:r>
              <a:rPr lang="fr-CH" sz="1400" dirty="0"/>
              <a:t>Possibilités techniques pour contrôler l’utilisation des médias par les enfants et les </a:t>
            </a:r>
            <a:r>
              <a:rPr lang="fr-CH" sz="1400" dirty="0" smtClean="0"/>
              <a:t>jeunes</a:t>
            </a:r>
          </a:p>
          <a:p>
            <a:endParaRPr lang="fr-CH" sz="1400" dirty="0" smtClean="0"/>
          </a:p>
          <a:p>
            <a:endParaRPr lang="fr-CH" sz="1400" dirty="0" smtClean="0"/>
          </a:p>
          <a:p>
            <a:r>
              <a:rPr lang="fr-CH" sz="1400" dirty="0" smtClean="0"/>
              <a:t>Information </a:t>
            </a:r>
            <a:r>
              <a:rPr lang="fr-CH" sz="1400" dirty="0"/>
              <a:t>des enfants et des jeunes sur les risques de l’utilisation des </a:t>
            </a:r>
            <a:r>
              <a:rPr lang="fr-CH" sz="1400" dirty="0" smtClean="0"/>
              <a:t>médias</a:t>
            </a:r>
          </a:p>
          <a:p>
            <a:endParaRPr lang="fr-CH" sz="1400" dirty="0"/>
          </a:p>
          <a:p>
            <a:r>
              <a:rPr lang="fr-CH" sz="1400" dirty="0"/>
              <a:t>Utilisation des médias numériques pour simplifier le travail technique ou administratif</a:t>
            </a:r>
          </a:p>
          <a:p>
            <a:endParaRPr lang="en-US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6084168" y="6309320"/>
            <a:ext cx="2160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400" dirty="0"/>
              <a:t>Valeur </a:t>
            </a:r>
            <a:r>
              <a:rPr lang="fr-CH" sz="1400" dirty="0" smtClean="0"/>
              <a:t>moyenne</a:t>
            </a:r>
            <a:endParaRPr lang="fr-CH" sz="1400" dirty="0"/>
          </a:p>
        </p:txBody>
      </p:sp>
    </p:spTree>
    <p:extLst>
      <p:ext uri="{BB962C8B-B14F-4D97-AF65-F5344CB8AC3E}">
        <p14:creationId xmlns:p14="http://schemas.microsoft.com/office/powerpoint/2010/main" val="19383561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Affichage à l'écran (4:3)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Times New Roman</vt:lpstr>
      <vt:lpstr>Wingdings</vt:lpstr>
      <vt:lpstr>Larissa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Fachhochschule Nordwestschweiz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Steiner Olivier</dc:creator>
  <cp:lastModifiedBy>Galley Liliane BSV</cp:lastModifiedBy>
  <cp:revision>91</cp:revision>
  <dcterms:created xsi:type="dcterms:W3CDTF">2015-10-21T12:27:53Z</dcterms:created>
  <dcterms:modified xsi:type="dcterms:W3CDTF">2016-11-21T12:32:13Z</dcterms:modified>
</cp:coreProperties>
</file>