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78" r:id="rId3"/>
    <p:sldId id="279" r:id="rId4"/>
    <p:sldId id="280" r:id="rId5"/>
    <p:sldId id="281" r:id="rId6"/>
    <p:sldId id="283" r:id="rId7"/>
    <p:sldId id="284" r:id="rId8"/>
    <p:sldId id="285" r:id="rId9"/>
    <p:sldId id="286" r:id="rId10"/>
    <p:sldId id="282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963A"/>
    <a:srgbClr val="C6D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22" autoAdjust="0"/>
  </p:normalViewPr>
  <p:slideViewPr>
    <p:cSldViewPr>
      <p:cViewPr>
        <p:scale>
          <a:sx n="66" d="100"/>
          <a:sy n="66" d="100"/>
        </p:scale>
        <p:origin x="1774" y="7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amu17.adm.ds.fhnw.ch\a_17_home11$\olivier.steiner\Daten_Forschung\05%20-%20Referate%20-%20Tagungen\Mappe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amu17.adm.ds.fhnw.ch\a_17_home11$\olivier.steiner\Daten_Forschung\01%20-%20Forschung\MEKiS%20-%20Medienkompetenz%20in%20station&#228;ren%20Einrichtungen\Mappe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CH" dirty="0"/>
          </a:p>
        </c:rich>
      </c:tx>
      <c:layout>
        <c:manualLayout>
          <c:xMode val="edge"/>
          <c:yMode val="edge"/>
          <c:x val="0.36619699260468641"/>
          <c:y val="1.14525514481074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Tabelle1!$B$4:$B$12</c:f>
              <c:strCache>
                <c:ptCount val="9"/>
                <c:pt idx="0">
                  <c:v>Einrichtungs-Smartphone zur Nutzung für Kinder und Jugendliche</c:v>
                </c:pt>
                <c:pt idx="1">
                  <c:v>PC an einem anderen Ort</c:v>
                </c:pt>
                <c:pt idx="2">
                  <c:v>Tragbare Spielkonsole (z.B Nintendo Gameboy)</c:v>
                </c:pt>
                <c:pt idx="3">
                  <c:v>Tablets</c:v>
                </c:pt>
                <c:pt idx="4">
                  <c:v>PC in separatem PC-Raum</c:v>
                </c:pt>
                <c:pt idx="5">
                  <c:v>PC im Büro der Professionellen</c:v>
                </c:pt>
                <c:pt idx="6">
                  <c:v>Laptops</c:v>
                </c:pt>
                <c:pt idx="7">
                  <c:v>PC in Gemeinschaftsraum</c:v>
                </c:pt>
                <c:pt idx="8">
                  <c:v>Spielkonsole (z.B. Playstation, Xbox)</c:v>
                </c:pt>
              </c:strCache>
            </c:strRef>
          </c:cat>
          <c:val>
            <c:numRef>
              <c:f>Tabelle1!$C$4:$C$12</c:f>
              <c:numCache>
                <c:formatCode>0.0%</c:formatCode>
                <c:ptCount val="9"/>
                <c:pt idx="0">
                  <c:v>7.575757575757576E-2</c:v>
                </c:pt>
                <c:pt idx="1">
                  <c:v>9.3939393939393948E-2</c:v>
                </c:pt>
                <c:pt idx="2">
                  <c:v>0.14545454545454545</c:v>
                </c:pt>
                <c:pt idx="3">
                  <c:v>0.20606060606060606</c:v>
                </c:pt>
                <c:pt idx="4">
                  <c:v>0.26060606060606062</c:v>
                </c:pt>
                <c:pt idx="5">
                  <c:v>0.29090909090909089</c:v>
                </c:pt>
                <c:pt idx="6">
                  <c:v>0.40606060606060607</c:v>
                </c:pt>
                <c:pt idx="7">
                  <c:v>0.5</c:v>
                </c:pt>
                <c:pt idx="8">
                  <c:v>0.50303030303030305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D3-44D9-9258-498A32EFC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2599248"/>
        <c:axId val="322596112"/>
      </c:barChart>
      <c:catAx>
        <c:axId val="322599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2596112"/>
        <c:crosses val="autoZero"/>
        <c:auto val="1"/>
        <c:lblAlgn val="ctr"/>
        <c:lblOffset val="100"/>
        <c:noMultiLvlLbl val="0"/>
      </c:catAx>
      <c:valAx>
        <c:axId val="322596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259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Tabelle1!$C$36</c:f>
              <c:strCache>
                <c:ptCount val="1"/>
                <c:pt idx="0">
                  <c:v>aufgrund eines Voralls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Tabelle1!$B$37:$B$44</c:f>
              <c:strCache>
                <c:ptCount val="8"/>
                <c:pt idx="0">
                  <c:v>Wie die Kinder/Jugendlichen im Internet die eigene Meinung einbringen können (z.B. in Foren).</c:v>
                </c:pt>
                <c:pt idx="1">
                  <c:v>Wie die Kinder/Jugendliche sich mit digitalen Medien bilden können (z.B. Wikipedia oder mit Computerspielen).</c:v>
                </c:pt>
                <c:pt idx="2">
                  <c:v>Wie die Kinder/Jugendlichen Beziehungen aufbauen und die eigene Identität ausdrücken können (z.B. über Facebook).</c:v>
                </c:pt>
                <c:pt idx="3">
                  <c:v>Nutzung digitaler Medien für schulische Zwecke (z.B. für Erledigung von Aufgaben).</c:v>
                </c:pt>
                <c:pt idx="4">
                  <c:v>Gewaltdarstellungen (in Games, Internet)</c:v>
                </c:pt>
                <c:pt idx="5">
                  <c:v>Konsum von Pornografie über digitale Medien (anschauen oder versenden)</c:v>
                </c:pt>
                <c:pt idx="6">
                  <c:v>Sexting (Versenden von erotischen Bildern oder Nacktbildern von sich selbst)</c:v>
                </c:pt>
                <c:pt idx="7">
                  <c:v>Cyberbullying (Beleidigungen im Internet, jemanden ausschliessen)</c:v>
                </c:pt>
              </c:strCache>
            </c:strRef>
          </c:cat>
          <c:val>
            <c:numRef>
              <c:f>Tabelle1!$C$37:$C$44</c:f>
              <c:numCache>
                <c:formatCode>####.0</c:formatCode>
                <c:ptCount val="8"/>
                <c:pt idx="0">
                  <c:v>0.10900473933649289</c:v>
                </c:pt>
                <c:pt idx="1">
                  <c:v>0.18957345971563982</c:v>
                </c:pt>
                <c:pt idx="2">
                  <c:v>0.35545023696682465</c:v>
                </c:pt>
                <c:pt idx="3">
                  <c:v>0.39336492890995262</c:v>
                </c:pt>
                <c:pt idx="4">
                  <c:v>0.3127962085308057</c:v>
                </c:pt>
                <c:pt idx="5">
                  <c:v>0.2890995260663507</c:v>
                </c:pt>
                <c:pt idx="6">
                  <c:v>0.27962085308056872</c:v>
                </c:pt>
                <c:pt idx="7">
                  <c:v>0.36018957345971564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FA-48E0-88FA-AC70D2A7D46E}"/>
            </c:ext>
          </c:extLst>
        </c:ser>
        <c:ser>
          <c:idx val="1"/>
          <c:order val="1"/>
          <c:tx>
            <c:strRef>
              <c:f>Tabelle1!$D$36</c:f>
              <c:strCache>
                <c:ptCount val="1"/>
                <c:pt idx="0">
                  <c:v>ohne Vorfall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Tabelle1!$B$37:$B$44</c:f>
              <c:strCache>
                <c:ptCount val="8"/>
                <c:pt idx="0">
                  <c:v>Wie die Kinder/Jugendlichen im Internet die eigene Meinung einbringen können (z.B. in Foren).</c:v>
                </c:pt>
                <c:pt idx="1">
                  <c:v>Wie die Kinder/Jugendliche sich mit digitalen Medien bilden können (z.B. Wikipedia oder mit Computerspielen).</c:v>
                </c:pt>
                <c:pt idx="2">
                  <c:v>Wie die Kinder/Jugendlichen Beziehungen aufbauen und die eigene Identität ausdrücken können (z.B. über Facebook).</c:v>
                </c:pt>
                <c:pt idx="3">
                  <c:v>Nutzung digitaler Medien für schulische Zwecke (z.B. für Erledigung von Aufgaben).</c:v>
                </c:pt>
                <c:pt idx="4">
                  <c:v>Gewaltdarstellungen (in Games, Internet)</c:v>
                </c:pt>
                <c:pt idx="5">
                  <c:v>Konsum von Pornografie über digitale Medien (anschauen oder versenden)</c:v>
                </c:pt>
                <c:pt idx="6">
                  <c:v>Sexting (Versenden von erotischen Bildern oder Nacktbildern von sich selbst)</c:v>
                </c:pt>
                <c:pt idx="7">
                  <c:v>Cyberbullying (Beleidigungen im Internet, jemanden ausschliessen)</c:v>
                </c:pt>
              </c:strCache>
            </c:strRef>
          </c:cat>
          <c:val>
            <c:numRef>
              <c:f>Tabelle1!$D$37:$D$44</c:f>
              <c:numCache>
                <c:formatCode>####.0</c:formatCode>
                <c:ptCount val="8"/>
                <c:pt idx="0">
                  <c:v>0.30827067669172936</c:v>
                </c:pt>
                <c:pt idx="1">
                  <c:v>0.48120300751879697</c:v>
                </c:pt>
                <c:pt idx="2">
                  <c:v>0.44736842105263158</c:v>
                </c:pt>
                <c:pt idx="3">
                  <c:v>0.57142857142857151</c:v>
                </c:pt>
                <c:pt idx="4">
                  <c:v>0.46240601503759399</c:v>
                </c:pt>
                <c:pt idx="5">
                  <c:v>0.32330827067669177</c:v>
                </c:pt>
                <c:pt idx="6">
                  <c:v>0.28947368421052633</c:v>
                </c:pt>
                <c:pt idx="7">
                  <c:v>0.31954887218045114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FA-48E0-88FA-AC70D2A7D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2594936"/>
        <c:axId val="322598464"/>
      </c:barChart>
      <c:catAx>
        <c:axId val="322594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2598464"/>
        <c:crosses val="autoZero"/>
        <c:auto val="1"/>
        <c:lblAlgn val="ctr"/>
        <c:lblOffset val="100"/>
        <c:noMultiLvlLbl val="0"/>
      </c:catAx>
      <c:valAx>
        <c:axId val="322598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2594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Tabelle1!$H$4</c:f>
              <c:strCache>
                <c:ptCount val="1"/>
                <c:pt idx="0">
                  <c:v>trifft gar nicht zu</c:v>
                </c:pt>
              </c:strCache>
            </c:strRef>
          </c:tx>
          <c:spPr>
            <a:solidFill>
              <a:srgbClr val="D38651"/>
            </a:solidFill>
            <a:ln>
              <a:noFill/>
            </a:ln>
            <a:effectLst/>
          </c:spPr>
          <c:invertIfNegative val="0"/>
          <c:cat>
            <c:strRef>
              <c:f>Tabelle1!$I$3:$N$3</c:f>
              <c:strCache>
                <c:ptCount val="6"/>
                <c:pt idx="0">
                  <c:v>Ich fühle mich bei medienbezogenen Fragen in unserer Einrichtung überfordert.</c:v>
                </c:pt>
                <c:pt idx="1">
                  <c:v>Mir ist die rechtliche Lage bezüglich digitaler Medien in unserer Einrichtung klar (z.B. Download von Filmen, Cybermobbing)</c:v>
                </c:pt>
                <c:pt idx="2">
                  <c:v>Ich befürchte, persönlich haftbar gemacht zu werden, wenn bei der Mediennutzung der Kinder/Jugendlichen etwas schief läuft.</c:v>
                </c:pt>
                <c:pt idx="3">
                  <c:v>Ich erlebe den Einsatz digitaler Medien als bereichernd im Alltag in der Einrichtung.</c:v>
                </c:pt>
                <c:pt idx="4">
                  <c:v>Digitale Medien vereinfachen für mich die Kommunikation mit den Kindern/Jugendlichen.</c:v>
                </c:pt>
                <c:pt idx="5">
                  <c:v>Es gibt  im Team Konflikte wegen der Mediennutzung der Kinder/Jugendlichen.</c:v>
                </c:pt>
              </c:strCache>
            </c:strRef>
          </c:cat>
          <c:val>
            <c:numRef>
              <c:f>Tabelle1!$I$4:$N$4</c:f>
              <c:numCache>
                <c:formatCode>###0.0</c:formatCode>
                <c:ptCount val="6"/>
                <c:pt idx="0">
                  <c:v>23.511904761904763</c:v>
                </c:pt>
                <c:pt idx="1">
                  <c:v>5.3571428571428568</c:v>
                </c:pt>
                <c:pt idx="2">
                  <c:v>37.202380952380956</c:v>
                </c:pt>
                <c:pt idx="3">
                  <c:v>3.5714285714285712</c:v>
                </c:pt>
                <c:pt idx="4">
                  <c:v>27.083333333333332</c:v>
                </c:pt>
                <c:pt idx="5">
                  <c:v>1.4880952380952379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A49-BFE9-189453A442C3}"/>
            </c:ext>
          </c:extLst>
        </c:ser>
        <c:ser>
          <c:idx val="1"/>
          <c:order val="1"/>
          <c:tx>
            <c:strRef>
              <c:f>Tabelle1!$H$5</c:f>
              <c:strCache>
                <c:ptCount val="1"/>
                <c:pt idx="0">
                  <c:v>trifft eher nicht zu</c:v>
                </c:pt>
              </c:strCache>
            </c:strRef>
          </c:tx>
          <c:spPr>
            <a:solidFill>
              <a:srgbClr val="D2A98A"/>
            </a:solidFill>
            <a:ln>
              <a:noFill/>
            </a:ln>
            <a:effectLst/>
          </c:spPr>
          <c:invertIfNegative val="0"/>
          <c:cat>
            <c:strRef>
              <c:f>Tabelle1!$I$3:$N$3</c:f>
              <c:strCache>
                <c:ptCount val="6"/>
                <c:pt idx="0">
                  <c:v>Ich fühle mich bei medienbezogenen Fragen in unserer Einrichtung überfordert.</c:v>
                </c:pt>
                <c:pt idx="1">
                  <c:v>Mir ist die rechtliche Lage bezüglich digitaler Medien in unserer Einrichtung klar (z.B. Download von Filmen, Cybermobbing)</c:v>
                </c:pt>
                <c:pt idx="2">
                  <c:v>Ich befürchte, persönlich haftbar gemacht zu werden, wenn bei der Mediennutzung der Kinder/Jugendlichen etwas schief läuft.</c:v>
                </c:pt>
                <c:pt idx="3">
                  <c:v>Ich erlebe den Einsatz digitaler Medien als bereichernd im Alltag in der Einrichtung.</c:v>
                </c:pt>
                <c:pt idx="4">
                  <c:v>Digitale Medien vereinfachen für mich die Kommunikation mit den Kindern/Jugendlichen.</c:v>
                </c:pt>
                <c:pt idx="5">
                  <c:v>Es gibt  im Team Konflikte wegen der Mediennutzung der Kinder/Jugendlichen.</c:v>
                </c:pt>
              </c:strCache>
            </c:strRef>
          </c:cat>
          <c:val>
            <c:numRef>
              <c:f>Tabelle1!$I$5:$N$5</c:f>
              <c:numCache>
                <c:formatCode>###0.0</c:formatCode>
                <c:ptCount val="6"/>
                <c:pt idx="0">
                  <c:v>43.154761904761905</c:v>
                </c:pt>
                <c:pt idx="1">
                  <c:v>8.6309523809523814</c:v>
                </c:pt>
                <c:pt idx="2">
                  <c:v>39.285714285714285</c:v>
                </c:pt>
                <c:pt idx="3">
                  <c:v>12.797619047619047</c:v>
                </c:pt>
                <c:pt idx="4">
                  <c:v>23.511904761904763</c:v>
                </c:pt>
                <c:pt idx="5">
                  <c:v>12.797619047619047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5A-4A49-BFE9-189453A442C3}"/>
            </c:ext>
          </c:extLst>
        </c:ser>
        <c:ser>
          <c:idx val="2"/>
          <c:order val="2"/>
          <c:tx>
            <c:strRef>
              <c:f>Tabelle1!$H$6</c:f>
              <c:strCache>
                <c:ptCount val="1"/>
                <c:pt idx="0">
                  <c:v>teils-teils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Tabelle1!$I$3:$N$3</c:f>
              <c:strCache>
                <c:ptCount val="6"/>
                <c:pt idx="0">
                  <c:v>Ich fühle mich bei medienbezogenen Fragen in unserer Einrichtung überfordert.</c:v>
                </c:pt>
                <c:pt idx="1">
                  <c:v>Mir ist die rechtliche Lage bezüglich digitaler Medien in unserer Einrichtung klar (z.B. Download von Filmen, Cybermobbing)</c:v>
                </c:pt>
                <c:pt idx="2">
                  <c:v>Ich befürchte, persönlich haftbar gemacht zu werden, wenn bei der Mediennutzung der Kinder/Jugendlichen etwas schief läuft.</c:v>
                </c:pt>
                <c:pt idx="3">
                  <c:v>Ich erlebe den Einsatz digitaler Medien als bereichernd im Alltag in der Einrichtung.</c:v>
                </c:pt>
                <c:pt idx="4">
                  <c:v>Digitale Medien vereinfachen für mich die Kommunikation mit den Kindern/Jugendlichen.</c:v>
                </c:pt>
                <c:pt idx="5">
                  <c:v>Es gibt  im Team Konflikte wegen der Mediennutzung der Kinder/Jugendlichen.</c:v>
                </c:pt>
              </c:strCache>
            </c:strRef>
          </c:cat>
          <c:val>
            <c:numRef>
              <c:f>Tabelle1!$I$6:$N$6</c:f>
              <c:numCache>
                <c:formatCode>###0.0</c:formatCode>
                <c:ptCount val="6"/>
                <c:pt idx="0">
                  <c:v>25</c:v>
                </c:pt>
                <c:pt idx="1">
                  <c:v>16.666666666666664</c:v>
                </c:pt>
                <c:pt idx="2">
                  <c:v>15.476190476190476</c:v>
                </c:pt>
                <c:pt idx="3">
                  <c:v>38.095238095238095</c:v>
                </c:pt>
                <c:pt idx="4">
                  <c:v>23.511904761904763</c:v>
                </c:pt>
                <c:pt idx="5">
                  <c:v>20.535714285714285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5A-4A49-BFE9-189453A442C3}"/>
            </c:ext>
          </c:extLst>
        </c:ser>
        <c:ser>
          <c:idx val="3"/>
          <c:order val="3"/>
          <c:tx>
            <c:strRef>
              <c:f>Tabelle1!$H$7</c:f>
              <c:strCache>
                <c:ptCount val="1"/>
                <c:pt idx="0">
                  <c:v>trifft eher zu</c:v>
                </c:pt>
              </c:strCache>
            </c:strRef>
          </c:tx>
          <c:spPr>
            <a:solidFill>
              <a:srgbClr val="C2E0B2"/>
            </a:solidFill>
            <a:ln>
              <a:noFill/>
            </a:ln>
            <a:effectLst/>
          </c:spPr>
          <c:invertIfNegative val="0"/>
          <c:cat>
            <c:strRef>
              <c:f>Tabelle1!$I$3:$N$3</c:f>
              <c:strCache>
                <c:ptCount val="6"/>
                <c:pt idx="0">
                  <c:v>Ich fühle mich bei medienbezogenen Fragen in unserer Einrichtung überfordert.</c:v>
                </c:pt>
                <c:pt idx="1">
                  <c:v>Mir ist die rechtliche Lage bezüglich digitaler Medien in unserer Einrichtung klar (z.B. Download von Filmen, Cybermobbing)</c:v>
                </c:pt>
                <c:pt idx="2">
                  <c:v>Ich befürchte, persönlich haftbar gemacht zu werden, wenn bei der Mediennutzung der Kinder/Jugendlichen etwas schief läuft.</c:v>
                </c:pt>
                <c:pt idx="3">
                  <c:v>Ich erlebe den Einsatz digitaler Medien als bereichernd im Alltag in der Einrichtung.</c:v>
                </c:pt>
                <c:pt idx="4">
                  <c:v>Digitale Medien vereinfachen für mich die Kommunikation mit den Kindern/Jugendlichen.</c:v>
                </c:pt>
                <c:pt idx="5">
                  <c:v>Es gibt  im Team Konflikte wegen der Mediennutzung der Kinder/Jugendlichen.</c:v>
                </c:pt>
              </c:strCache>
            </c:strRef>
          </c:cat>
          <c:val>
            <c:numRef>
              <c:f>Tabelle1!$I$7:$N$7</c:f>
              <c:numCache>
                <c:formatCode>###0.0</c:formatCode>
                <c:ptCount val="6"/>
                <c:pt idx="0">
                  <c:v>6.8452380952380958</c:v>
                </c:pt>
                <c:pt idx="1">
                  <c:v>36.011904761904759</c:v>
                </c:pt>
                <c:pt idx="2">
                  <c:v>6.25</c:v>
                </c:pt>
                <c:pt idx="3">
                  <c:v>35.119047619047613</c:v>
                </c:pt>
                <c:pt idx="4">
                  <c:v>18.75</c:v>
                </c:pt>
                <c:pt idx="5">
                  <c:v>43.154761904761905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5A-4A49-BFE9-189453A442C3}"/>
            </c:ext>
          </c:extLst>
        </c:ser>
        <c:ser>
          <c:idx val="4"/>
          <c:order val="4"/>
          <c:tx>
            <c:strRef>
              <c:f>Tabelle1!$H$8</c:f>
              <c:strCache>
                <c:ptCount val="1"/>
                <c:pt idx="0">
                  <c:v>trifft voll zu</c:v>
                </c:pt>
              </c:strCache>
            </c:strRef>
          </c:tx>
          <c:spPr>
            <a:solidFill>
              <a:srgbClr val="9CC985"/>
            </a:solidFill>
            <a:ln>
              <a:noFill/>
            </a:ln>
            <a:effectLst/>
          </c:spPr>
          <c:invertIfNegative val="0"/>
          <c:cat>
            <c:strRef>
              <c:f>Tabelle1!$I$3:$N$3</c:f>
              <c:strCache>
                <c:ptCount val="6"/>
                <c:pt idx="0">
                  <c:v>Ich fühle mich bei medienbezogenen Fragen in unserer Einrichtung überfordert.</c:v>
                </c:pt>
                <c:pt idx="1">
                  <c:v>Mir ist die rechtliche Lage bezüglich digitaler Medien in unserer Einrichtung klar (z.B. Download von Filmen, Cybermobbing)</c:v>
                </c:pt>
                <c:pt idx="2">
                  <c:v>Ich befürchte, persönlich haftbar gemacht zu werden, wenn bei der Mediennutzung der Kinder/Jugendlichen etwas schief läuft.</c:v>
                </c:pt>
                <c:pt idx="3">
                  <c:v>Ich erlebe den Einsatz digitaler Medien als bereichernd im Alltag in der Einrichtung.</c:v>
                </c:pt>
                <c:pt idx="4">
                  <c:v>Digitale Medien vereinfachen für mich die Kommunikation mit den Kindern/Jugendlichen.</c:v>
                </c:pt>
                <c:pt idx="5">
                  <c:v>Es gibt  im Team Konflikte wegen der Mediennutzung der Kinder/Jugendlichen.</c:v>
                </c:pt>
              </c:strCache>
            </c:strRef>
          </c:cat>
          <c:val>
            <c:numRef>
              <c:f>Tabelle1!$I$8:$N$8</c:f>
              <c:numCache>
                <c:formatCode>###0.0</c:formatCode>
                <c:ptCount val="6"/>
                <c:pt idx="0">
                  <c:v>0.89285714285714279</c:v>
                </c:pt>
                <c:pt idx="1">
                  <c:v>33.035714285714285</c:v>
                </c:pt>
                <c:pt idx="2">
                  <c:v>1.1904761904761905</c:v>
                </c:pt>
                <c:pt idx="3">
                  <c:v>9.8214285714285712</c:v>
                </c:pt>
                <c:pt idx="4">
                  <c:v>5.6547619047619051</c:v>
                </c:pt>
                <c:pt idx="5">
                  <c:v>19.345238095238095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5A-4A49-BFE9-189453A44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2179680"/>
        <c:axId val="495136544"/>
      </c:barChart>
      <c:catAx>
        <c:axId val="49217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5136544"/>
        <c:crosses val="autoZero"/>
        <c:auto val="1"/>
        <c:lblAlgn val="ctr"/>
        <c:lblOffset val="100"/>
        <c:noMultiLvlLbl val="0"/>
      </c:catAx>
      <c:valAx>
        <c:axId val="49513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217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C8518-C033-4416-9D4A-D930E5E6202D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7F57F-E98A-4E62-81A3-667AA1CABA2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267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8BDBB-4CB9-49ED-86C8-72E2B7772EC8}" type="slidenum">
              <a:rPr lang="de-CH" smtClean="0"/>
              <a:t>1</a:t>
            </a:fld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CH" smtClean="0"/>
              <a:t>18.09.2015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698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1116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5224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7F57F-E98A-4E62-81A3-667AA1CABA2F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8427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857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290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786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699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962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992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44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299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086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800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750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7783A-B2CE-44FB-8512-F9822FDE657A}" type="datetimeFigureOut">
              <a:rPr lang="de-CH" smtClean="0"/>
              <a:t>18.11.2016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294D-05AF-4826-99A3-323D46AC8F4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092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487613"/>
            <a:ext cx="8524875" cy="3754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lIns="80147" tIns="40074" rIns="80147" bIns="40074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de-DE" sz="180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971800"/>
            <a:ext cx="631825" cy="2794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91282" y="891560"/>
            <a:ext cx="8636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de-C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Werkstattbericht Projekt </a:t>
            </a:r>
            <a:r>
              <a:rPr lang="de-CH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MEKiS</a:t>
            </a:r>
            <a:r>
              <a:rPr lang="de-C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de-C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Medienkompetenz in stationären Einrichtungen der Jugendhilfe</a:t>
            </a:r>
            <a:endParaRPr lang="de-CH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8678" name="Picture 6" descr="FHNW_HSA_10m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212725"/>
            <a:ext cx="2325687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436096" y="3356992"/>
            <a:ext cx="4572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de-CH" sz="1400" dirty="0"/>
              <a:t>Fachhochschule Nordwestschweiz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de-CH" sz="1400" dirty="0"/>
              <a:t>Hochschule für Soziale Arbeit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de-CH" sz="1400" dirty="0"/>
              <a:t>Institut Kinder- und Jugendhilfe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endParaRPr lang="de-CH" sz="1400" dirty="0"/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de-CH" sz="1400" dirty="0" err="1" smtClean="0"/>
              <a:t>Thiersteinerallee</a:t>
            </a:r>
            <a:r>
              <a:rPr lang="de-CH" sz="1400" dirty="0" smtClean="0"/>
              <a:t> </a:t>
            </a:r>
            <a:r>
              <a:rPr lang="de-CH" sz="1400" dirty="0"/>
              <a:t>57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de-CH" sz="1400" dirty="0"/>
              <a:t>4053 Basel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endParaRPr lang="de-CH" sz="1400" dirty="0"/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de-CH" sz="1400" dirty="0"/>
              <a:t>T: +41 61 337 27 50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de-CH" sz="1400" dirty="0"/>
              <a:t>F: +41 61 337 27 95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de-CH" sz="1400" dirty="0"/>
              <a:t>olivier.steiner@fhnw.ch</a:t>
            </a:r>
          </a:p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de-CH" sz="1400" dirty="0"/>
              <a:t>www.fhnw.ch</a:t>
            </a:r>
          </a:p>
        </p:txBody>
      </p:sp>
      <p:sp>
        <p:nvSpPr>
          <p:cNvPr id="2" name="Rechteck 1"/>
          <p:cNvSpPr/>
          <p:nvPr/>
        </p:nvSpPr>
        <p:spPr>
          <a:xfrm>
            <a:off x="5414926" y="2934147"/>
            <a:ext cx="1514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3538" indent="-363538">
              <a:lnSpc>
                <a:spcPct val="100000"/>
              </a:lnSpc>
              <a:buFont typeface="Wingdings" pitchFamily="2" charset="2"/>
              <a:buNone/>
            </a:pPr>
            <a:r>
              <a:rPr lang="de-CH" dirty="0" smtClean="0"/>
              <a:t>Olivier </a:t>
            </a:r>
            <a:r>
              <a:rPr lang="de-CH" dirty="0"/>
              <a:t>Steiner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115616" y="3068960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Team </a:t>
            </a:r>
            <a:r>
              <a:rPr lang="de-DE" dirty="0" err="1" smtClean="0"/>
              <a:t>MEKiS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smtClean="0"/>
              <a:t>Monika Luginbühl (BFF)</a:t>
            </a:r>
          </a:p>
          <a:p>
            <a:r>
              <a:rPr lang="de-DE" dirty="0" smtClean="0"/>
              <a:t>Rahel Heeg (FHNW)</a:t>
            </a:r>
          </a:p>
          <a:p>
            <a:r>
              <a:rPr lang="de-DE" dirty="0" smtClean="0"/>
              <a:t>Magdalene Schmid (FHNW)</a:t>
            </a:r>
          </a:p>
          <a:p>
            <a:r>
              <a:rPr lang="de-DE" dirty="0" smtClean="0"/>
              <a:t>Luca </a:t>
            </a:r>
            <a:r>
              <a:rPr lang="de-DE" dirty="0" err="1" smtClean="0"/>
              <a:t>Botturi</a:t>
            </a:r>
            <a:r>
              <a:rPr lang="de-DE" dirty="0" smtClean="0"/>
              <a:t> (SUPSI)</a:t>
            </a:r>
          </a:p>
          <a:p>
            <a:r>
              <a:rPr lang="de-DE" dirty="0" err="1" smtClean="0"/>
              <a:t>Spartaco</a:t>
            </a:r>
            <a:r>
              <a:rPr lang="de-DE" dirty="0" smtClean="0"/>
              <a:t> </a:t>
            </a:r>
            <a:r>
              <a:rPr lang="de-DE" dirty="0" err="1" smtClean="0"/>
              <a:t>Calvo</a:t>
            </a:r>
            <a:r>
              <a:rPr lang="de-DE" dirty="0" smtClean="0"/>
              <a:t> (SUPSI)</a:t>
            </a:r>
          </a:p>
          <a:p>
            <a:r>
              <a:rPr lang="de-DE" dirty="0" smtClean="0"/>
              <a:t>Susanne Lorenz (HES-SO)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170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51520" y="1340768"/>
            <a:ext cx="8280920" cy="485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 1: Aktive medienpädagogische Arbeit</a:t>
            </a:r>
            <a:endParaRPr lang="de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Entwicklung eines </a:t>
            </a:r>
            <a:r>
              <a:rPr lang="de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spezifisch für sozial- und sonderpädagogische Settings geeigneten Kartensets </a:t>
            </a:r>
            <a:r>
              <a:rPr lang="de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Ideen, Aktivitäten und Projekten für die medienpädagogische Arbeit in der Praxis. </a:t>
            </a:r>
            <a:endParaRPr lang="de-CH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endParaRPr lang="de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 2: Informationsblätter zu </a:t>
            </a:r>
            <a:r>
              <a:rPr lang="de-CH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digitalen Medien</a:t>
            </a:r>
            <a:endParaRPr lang="de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Entwicklung eines Sets an Informationsblättern zu den Themenbereichen, in </a:t>
            </a:r>
            <a:r>
              <a:rPr lang="de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welchen </a:t>
            </a:r>
            <a:r>
              <a:rPr lang="de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 der Praxis die grössten Unsicherheiten und die meisten Fragen formuliert werden. </a:t>
            </a:r>
            <a:endParaRPr lang="de-CH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de-CH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CH" b="1" dirty="0" smtClean="0"/>
              <a:t>(Modul 3: Rahmenkonzept Medienpädagogik)</a:t>
            </a:r>
          </a:p>
          <a:p>
            <a:pPr>
              <a:spcBef>
                <a:spcPts val="1200"/>
              </a:spcBef>
            </a:pPr>
            <a:r>
              <a:rPr lang="de-CH" dirty="0"/>
              <a:t>Erstellung </a:t>
            </a:r>
            <a:r>
              <a:rPr lang="de-CH" dirty="0" smtClean="0"/>
              <a:t>eines Manuals zur </a:t>
            </a:r>
            <a:r>
              <a:rPr lang="de-CH" dirty="0"/>
              <a:t>Entwicklung eines individuellen, auf die jeweilige </a:t>
            </a:r>
            <a:r>
              <a:rPr lang="de-CH" dirty="0" smtClean="0"/>
              <a:t>Einrichtung </a:t>
            </a:r>
            <a:r>
              <a:rPr lang="de-CH" dirty="0"/>
              <a:t>angepassten medienpädagogischen Konzepts. </a:t>
            </a:r>
          </a:p>
          <a:p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0108" y="312294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Teilprojekt 2: Instrumente für die medienpädagogische Arbeit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78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799" y="332656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Ausgangslage</a:t>
            </a:r>
            <a:endParaRPr lang="de-DE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70343" y="1268760"/>
            <a:ext cx="8208912" cy="5134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Mediatisierung der Kindheit und Jugend</a:t>
            </a:r>
          </a:p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Herausforderung in Erziehung, Förderung und Partizipation</a:t>
            </a:r>
          </a:p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Fachpersonen oftmals verunsichert. </a:t>
            </a:r>
            <a:r>
              <a:rPr lang="de-CH" dirty="0"/>
              <a:t>Defizite bezüglich der Medienkompetenz und der medienerzieherischen </a:t>
            </a:r>
            <a:r>
              <a:rPr lang="de-CH" dirty="0" smtClean="0"/>
              <a:t>Begleitung</a:t>
            </a:r>
          </a:p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CH" dirty="0"/>
              <a:t>Kaum Studien zu der Thematik digitaler Medien in stationären Einrichtungen der Jugendhilfe. </a:t>
            </a:r>
            <a:endParaRPr lang="de-CH" dirty="0" smtClean="0"/>
          </a:p>
          <a:p>
            <a:pPr marL="285750" indent="-28575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CH" dirty="0"/>
              <a:t>K</a:t>
            </a:r>
            <a:r>
              <a:rPr lang="de-CH" dirty="0" smtClean="0"/>
              <a:t>aum </a:t>
            </a:r>
            <a:r>
              <a:rPr lang="de-CH" dirty="0"/>
              <a:t>Konzepte und Instrumente zur Unterstützung der Medienkompetenzförderung in stationären Einrichtungen der </a:t>
            </a:r>
            <a:r>
              <a:rPr lang="de-CH" dirty="0" smtClean="0"/>
              <a:t>Jugendhilfe</a:t>
            </a:r>
          </a:p>
          <a:p>
            <a:pPr marL="285750" indent="-285750"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355600" indent="-355600">
              <a:spcAft>
                <a:spcPts val="700"/>
              </a:spcAft>
            </a:pPr>
            <a:r>
              <a:rPr lang="de-DE" dirty="0" smtClean="0">
                <a:sym typeface="Wingdings" panose="05000000000000000000" pitchFamily="2" charset="2"/>
              </a:rPr>
              <a:t>	</a:t>
            </a:r>
            <a:r>
              <a:rPr lang="de-DE" dirty="0" smtClean="0"/>
              <a:t>Studie und Entwicklungsprojekt </a:t>
            </a:r>
            <a:r>
              <a:rPr lang="de-DE" b="1" dirty="0" err="1" smtClean="0"/>
              <a:t>MEKiS</a:t>
            </a:r>
            <a:r>
              <a:rPr lang="de-DE" b="1" dirty="0" smtClean="0"/>
              <a:t> </a:t>
            </a:r>
            <a:r>
              <a:rPr lang="de-CH" b="1" dirty="0"/>
              <a:t>Medienkompetenz in stationären Einrichtungen der Jugendhilfe</a:t>
            </a:r>
            <a:endParaRPr lang="de-CH" b="1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25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611560" y="836712"/>
            <a:ext cx="777686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CH" dirty="0" smtClean="0"/>
              <a:t>…. </a:t>
            </a:r>
            <a:r>
              <a:rPr lang="de-CH" dirty="0"/>
              <a:t>Grundlagenforschung </a:t>
            </a:r>
            <a:r>
              <a:rPr lang="de-CH" dirty="0" smtClean="0"/>
              <a:t>zu Medieninfrastrukturen, medienerzieherischem Handeln, Medienkompetenz und Bedarfen </a:t>
            </a:r>
            <a:r>
              <a:rPr lang="de-CH" dirty="0"/>
              <a:t>in stationären </a:t>
            </a:r>
            <a:r>
              <a:rPr lang="de-CH" dirty="0" smtClean="0"/>
              <a:t>Einrichtungen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… Instrumente zur </a:t>
            </a:r>
            <a:r>
              <a:rPr lang="de-CH" dirty="0"/>
              <a:t>Medienkompetenzförderung für die Praxis sozial- und sonderpädagogischer </a:t>
            </a:r>
            <a:r>
              <a:rPr lang="de-CH" dirty="0" smtClean="0"/>
              <a:t>Arbeit</a:t>
            </a:r>
          </a:p>
          <a:p>
            <a:endParaRPr lang="de-CH" dirty="0"/>
          </a:p>
          <a:p>
            <a:r>
              <a:rPr lang="de-CH" dirty="0" smtClean="0"/>
              <a:t>Grundlagenforschung </a:t>
            </a:r>
            <a:r>
              <a:rPr lang="de-CH" dirty="0"/>
              <a:t>und </a:t>
            </a:r>
            <a:r>
              <a:rPr lang="de-CH" dirty="0" smtClean="0"/>
              <a:t>Instrumentenentwicklung eng verzahnt</a:t>
            </a:r>
          </a:p>
          <a:p>
            <a:endParaRPr lang="de-CH" dirty="0"/>
          </a:p>
          <a:p>
            <a:r>
              <a:rPr lang="de-CH" dirty="0"/>
              <a:t>Z</a:t>
            </a:r>
            <a:r>
              <a:rPr lang="de-CH" dirty="0" smtClean="0"/>
              <a:t>wei </a:t>
            </a:r>
            <a:r>
              <a:rPr lang="de-CH" dirty="0"/>
              <a:t>aufeinander aufbauende Teilprojekte: 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7" name="Rechteck 16"/>
          <p:cNvSpPr/>
          <p:nvPr/>
        </p:nvSpPr>
        <p:spPr>
          <a:xfrm>
            <a:off x="506347" y="3573016"/>
            <a:ext cx="8136904" cy="289310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CH" b="1" dirty="0"/>
              <a:t>Teilprojekt 1 (April 2016 – August 2017): Empirische Studie</a:t>
            </a:r>
          </a:p>
          <a:p>
            <a:pPr>
              <a:spcAft>
                <a:spcPts val="600"/>
              </a:spcAft>
            </a:pPr>
            <a:r>
              <a:rPr lang="de-CH" dirty="0"/>
              <a:t>W</a:t>
            </a:r>
            <a:r>
              <a:rPr lang="de-CH" dirty="0" smtClean="0"/>
              <a:t>issenschaftliche </a:t>
            </a:r>
            <a:r>
              <a:rPr lang="de-CH" dirty="0"/>
              <a:t>Studie </a:t>
            </a:r>
            <a:r>
              <a:rPr lang="de-CH" dirty="0" smtClean="0"/>
              <a:t>in stationären </a:t>
            </a:r>
            <a:r>
              <a:rPr lang="de-CH" dirty="0"/>
              <a:t>Einrichtungen der Kinder- und </a:t>
            </a:r>
            <a:r>
              <a:rPr lang="de-CH" dirty="0" smtClean="0"/>
              <a:t>Jugendhilfe in allen schweizerischen Landesteilen. Quantitative Erhebung (Online-Befragung) und qualitative Validierungs-Workshops. </a:t>
            </a:r>
          </a:p>
          <a:p>
            <a:pPr>
              <a:spcAft>
                <a:spcPts val="600"/>
              </a:spcAft>
            </a:pPr>
            <a:endParaRPr lang="de-CH" dirty="0"/>
          </a:p>
          <a:p>
            <a:pPr>
              <a:spcAft>
                <a:spcPts val="600"/>
              </a:spcAft>
            </a:pPr>
            <a:r>
              <a:rPr lang="de-CH" b="1" dirty="0"/>
              <a:t>Teilprojekt 2 (August 2017 bis Februar 2018): Entwicklung von Instrumenten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Entwicklung </a:t>
            </a:r>
            <a:r>
              <a:rPr lang="de-CH" dirty="0"/>
              <a:t>von Instrumenten und Konzepten zur Medienkompetenzförderung für die sozial-, heil- und sonderpädagogische Praxis auf Basis der gewonnenen Daten</a:t>
            </a:r>
            <a:r>
              <a:rPr lang="de-CH" dirty="0" smtClean="0"/>
              <a:t>. Validierungs-Workshops.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2799" y="332656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 err="1" smtClean="0"/>
              <a:t>MEKiS</a:t>
            </a:r>
            <a:r>
              <a:rPr lang="de-CH" dirty="0" smtClean="0"/>
              <a:t> …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3698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67544" y="1268760"/>
            <a:ext cx="792088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de-CH" b="1" dirty="0"/>
              <a:t>Generierung von Grundlagenwissen</a:t>
            </a:r>
            <a:r>
              <a:rPr lang="de-CH" dirty="0"/>
              <a:t>: Für die Schweiz und international werden erstmalig umfassend Medienkompetenzen und medienerzieherisches Handeln sozialpädagogischer Fachpersonen erhoben.</a:t>
            </a:r>
          </a:p>
          <a:p>
            <a:pPr marL="342900" lvl="0" indent="-342900"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de-CH" b="1" dirty="0"/>
              <a:t>Beschreibung der Herausforderungen medienbezogenen sozialpädagogischen Handelns</a:t>
            </a:r>
            <a:r>
              <a:rPr lang="de-CH" dirty="0"/>
              <a:t>: Identifizierung zentraler Themen, Herausforderungen und gelingender Praxen medienbezogenen sozialpädagogischen Handelns.</a:t>
            </a:r>
          </a:p>
          <a:p>
            <a:pPr marL="342900" lvl="0" indent="-342900"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de-CH" b="1" dirty="0"/>
              <a:t>Entwicklung von Instrumenten zur Medienkompetenzförderung</a:t>
            </a:r>
            <a:r>
              <a:rPr lang="de-CH" dirty="0"/>
              <a:t>: Entwicklung und Zur-verfügung-stellen empirisch fundierter Instrumente und Konzepte medienbezogenen Handelns für stationäre Einrichtungen der Jugendhilfe</a:t>
            </a:r>
            <a:r>
              <a:rPr lang="de-CH" dirty="0" smtClean="0"/>
              <a:t>.</a:t>
            </a:r>
          </a:p>
          <a:p>
            <a:pPr marL="342900" lvl="0" indent="-342900">
              <a:spcAft>
                <a:spcPts val="3000"/>
              </a:spcAft>
              <a:buFont typeface="Symbol" panose="05050102010706020507" pitchFamily="18" charset="2"/>
              <a:buChar char=""/>
            </a:pPr>
            <a:r>
              <a:rPr lang="de-CH" b="1" dirty="0"/>
              <a:t>Grundlagen für die Etablierung einer fachlich fundierten Medienerziehung und medienpädagogischen Begleitung </a:t>
            </a:r>
            <a:r>
              <a:rPr lang="de-CH" dirty="0"/>
              <a:t>von Kindern und Jugendlichen in stationären Einrichtungen der Jugendhilfe </a:t>
            </a:r>
            <a:r>
              <a:rPr lang="de-CH" dirty="0" smtClean="0"/>
              <a:t>bereitstellen.</a:t>
            </a:r>
            <a:endParaRPr lang="de-CH" dirty="0">
              <a:effectLst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99" y="332656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 smtClean="0"/>
              <a:t>Ziele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0788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1736" y="1196752"/>
            <a:ext cx="8922752" cy="5179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  <a:buFont typeface="Symbol" panose="05050102010706020507" pitchFamily="18" charset="2"/>
              <a:buChar char=""/>
              <a:tabLst>
                <a:tab pos="228600" algn="l"/>
                <a:tab pos="449580" algn="l"/>
              </a:tabLst>
            </a:pPr>
            <a:r>
              <a:rPr lang="de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Medieninfrastruktur der Einrichtungen und der betreuten Kinder und Jugendlichen</a:t>
            </a:r>
          </a:p>
          <a:p>
            <a:pPr marL="342900" lvl="0" indent="-342900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  <a:buFont typeface="Symbol" panose="05050102010706020507" pitchFamily="18" charset="2"/>
              <a:buChar char=""/>
              <a:tabLst>
                <a:tab pos="228600" algn="l"/>
                <a:tab pos="449580" algn="l"/>
              </a:tabLst>
            </a:pPr>
            <a:r>
              <a:rPr lang="de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Aktuelle </a:t>
            </a:r>
            <a:r>
              <a:rPr lang="de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Themen, Herausforderungen und Problemstellungen bezüglich der Medienaktivitäten der Kinder und Jugendlichen </a:t>
            </a:r>
          </a:p>
          <a:p>
            <a:pPr marL="342900" lvl="0" indent="-342900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  <a:buFont typeface="Symbol" panose="05050102010706020507" pitchFamily="18" charset="2"/>
              <a:buChar char=""/>
              <a:tabLst>
                <a:tab pos="228600" algn="l"/>
                <a:tab pos="449580" algn="l"/>
              </a:tabLst>
            </a:pPr>
            <a:r>
              <a:rPr lang="de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Beschreibung der Umgangsweisen von Fachpersonen mit den medienbezogenen Herausforderungen und Problemstellungen</a:t>
            </a:r>
          </a:p>
          <a:p>
            <a:pPr marL="1074738" lvl="0" indent="-442913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263" algn="l"/>
                <a:tab pos="1074738" algn="l"/>
              </a:tabLst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Medienkompetenzen der Fachpersonen (technische, kulturelle, soziale und reflexive Medienkompetenzen)</a:t>
            </a:r>
          </a:p>
          <a:p>
            <a:pPr marL="1074738" lvl="0" indent="-442913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263" algn="l"/>
                <a:tab pos="1074738" algn="l"/>
              </a:tabLst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Haltungen der Fachpersonen bezüglich digitaler Medien sowie medienerzieherischem Handeln</a:t>
            </a:r>
          </a:p>
          <a:p>
            <a:pPr marL="1074738" lvl="0" indent="-442913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263" algn="l"/>
                <a:tab pos="1074738" algn="l"/>
              </a:tabLst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Mediale Institutionskultur: Barrieren für Medieneinsatz und Gründe, Einschätzungen zur Teamkultur und Institutionskultur im Umgang mit digitalen Medien</a:t>
            </a:r>
          </a:p>
          <a:p>
            <a:pPr marL="1074738" lvl="0" indent="-442913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263" algn="l"/>
                <a:tab pos="1074738" algn="l"/>
              </a:tabLst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Medienerzieherisches und medienpädagogisches Handeln in der Institution</a:t>
            </a:r>
          </a:p>
          <a:p>
            <a:pPr marL="1074738" lvl="0" indent="-442913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263" algn="l"/>
                <a:tab pos="1074738" algn="l"/>
              </a:tabLst>
            </a:pPr>
            <a:r>
              <a:rPr lang="de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Kooperation mit Eltern und Schule bezüglich digitaler Medien</a:t>
            </a:r>
          </a:p>
          <a:p>
            <a:pPr marL="342900" lvl="0" indent="-342900">
              <a:lnSpc>
                <a:spcPct val="115000"/>
              </a:lnSpc>
              <a:spcBef>
                <a:spcPts val="1500"/>
              </a:spcBef>
              <a:spcAft>
                <a:spcPts val="1000"/>
              </a:spcAft>
              <a:buFont typeface="Symbol" panose="05050102010706020507" pitchFamily="18" charset="2"/>
              <a:buChar char=""/>
              <a:tabLst>
                <a:tab pos="228600" algn="l"/>
                <a:tab pos="449580" algn="l"/>
              </a:tabLst>
            </a:pPr>
            <a:r>
              <a:rPr lang="de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Bedarfe bezüglich fachlichem Wissen, Weiterbildung, Beratung, </a:t>
            </a:r>
            <a:r>
              <a:rPr lang="de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Präventionsinstrumenten</a:t>
            </a:r>
            <a:endParaRPr lang="de-C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108" y="312294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de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uantitative </a:t>
            </a:r>
            <a:r>
              <a:rPr lang="de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Onlinebefragung von </a:t>
            </a:r>
            <a:r>
              <a:rPr lang="de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sozial- und sonderpädagogischen Fachpersonen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160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192238"/>
              </p:ext>
            </p:extLst>
          </p:nvPr>
        </p:nvGraphicFramePr>
        <p:xfrm>
          <a:off x="395536" y="620688"/>
          <a:ext cx="828092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297522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 smtClean="0"/>
              <a:t>Mediale Infrastruktur (Stand 09.11.2016, N= ca. 330)</a:t>
            </a:r>
          </a:p>
        </p:txBody>
      </p:sp>
    </p:spTree>
    <p:extLst>
      <p:ext uri="{BB962C8B-B14F-4D97-AF65-F5344CB8AC3E}">
        <p14:creationId xmlns:p14="http://schemas.microsoft.com/office/powerpoint/2010/main" val="37291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349843"/>
              </p:ext>
            </p:extLst>
          </p:nvPr>
        </p:nvGraphicFramePr>
        <p:xfrm>
          <a:off x="323529" y="764704"/>
          <a:ext cx="8568952" cy="598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188640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Gespräche über Medienthemen in den letzten drei Monaten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329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0" y="188640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Einschätzungen zum professionellen Umgang mit digitalen Medien</a:t>
            </a:r>
            <a:endParaRPr lang="de-CH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63226"/>
              </p:ext>
            </p:extLst>
          </p:nvPr>
        </p:nvGraphicFramePr>
        <p:xfrm>
          <a:off x="434491" y="836712"/>
          <a:ext cx="8275017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276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5" y="681626"/>
            <a:ext cx="8963025" cy="600075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Bedarfe an Information und Weiterbildung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3835619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Bildschirmpräsentation (4:3)</PresentationFormat>
  <Paragraphs>76</Paragraphs>
  <Slides>10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Symbol</vt:lpstr>
      <vt:lpstr>Times New Roman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Fachhochschule Nordwestschweiz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Steiner Olivier</dc:creator>
  <cp:lastModifiedBy>Steiner Olivier</cp:lastModifiedBy>
  <cp:revision>78</cp:revision>
  <dcterms:created xsi:type="dcterms:W3CDTF">2015-10-21T12:27:53Z</dcterms:created>
  <dcterms:modified xsi:type="dcterms:W3CDTF">2016-11-18T08:25:49Z</dcterms:modified>
</cp:coreProperties>
</file>