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60" r:id="rId5"/>
    <p:sldId id="272" r:id="rId6"/>
    <p:sldId id="262" r:id="rId7"/>
    <p:sldId id="261" r:id="rId8"/>
    <p:sldId id="267" r:id="rId9"/>
    <p:sldId id="268" r:id="rId10"/>
    <p:sldId id="269" r:id="rId11"/>
    <p:sldId id="270" r:id="rId12"/>
    <p:sldId id="263" r:id="rId13"/>
    <p:sldId id="264" r:id="rId14"/>
    <p:sldId id="271" r:id="rId15"/>
    <p:sldId id="266"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e-CH" smtClean="0"/>
              <a:t>sdgdfgdsfg</a:t>
            </a:r>
            <a:endParaRPr lang="de-CH"/>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0562CF-A10D-48A8-82F4-AE0E3E30338E}" type="datetimeFigureOut">
              <a:rPr lang="fr-CH" smtClean="0"/>
              <a:t>23.11.2016</a:t>
            </a:fld>
            <a:endParaRPr lang="de-CH"/>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FDF426-3768-4685-A248-16A60DEE7BB0}" type="slidenum">
              <a:rPr lang="fr-CH" smtClean="0"/>
              <a:t>‹N°›</a:t>
            </a:fld>
            <a:endParaRPr lang="de-CH"/>
          </a:p>
        </p:txBody>
      </p:sp>
    </p:spTree>
    <p:extLst>
      <p:ext uri="{BB962C8B-B14F-4D97-AF65-F5344CB8AC3E}">
        <p14:creationId xmlns:p14="http://schemas.microsoft.com/office/powerpoint/2010/main" val="28280481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e-CH" smtClean="0"/>
              <a:t>sdgdfgdsfg</a:t>
            </a:r>
            <a:endParaRPr lang="de-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06DBF-2279-49D5-AB4B-45F0CDFEB47F}" type="datetimeFigureOut">
              <a:rPr lang="fr-CH" smtClean="0"/>
              <a:t>23.11.2016</a:t>
            </a:fld>
            <a:endParaRPr lang="de-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67EAA-DBBD-47C3-BDDF-6AA173CF667C}" type="slidenum">
              <a:rPr lang="fr-CH" smtClean="0"/>
              <a:t>‹N°›</a:t>
            </a:fld>
            <a:endParaRPr lang="de-CH"/>
          </a:p>
        </p:txBody>
      </p:sp>
    </p:spTree>
    <p:extLst>
      <p:ext uri="{BB962C8B-B14F-4D97-AF65-F5344CB8AC3E}">
        <p14:creationId xmlns:p14="http://schemas.microsoft.com/office/powerpoint/2010/main" val="28749516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DBD67EAA-DBBD-47C3-BDDF-6AA173CF667C}" type="slidenum">
              <a:rPr lang="fr-CH" smtClean="0"/>
              <a:t>1</a:t>
            </a:fld>
            <a:endParaRPr lang="de-CH"/>
          </a:p>
        </p:txBody>
      </p:sp>
    </p:spTree>
    <p:extLst>
      <p:ext uri="{BB962C8B-B14F-4D97-AF65-F5344CB8AC3E}">
        <p14:creationId xmlns:p14="http://schemas.microsoft.com/office/powerpoint/2010/main" val="181138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852B18E0-7323-45C6-85FF-83576F9EC8C5}" type="datetime1">
              <a:rPr lang="fr-CH" smtClean="0"/>
              <a:t>23.11.2016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839CFF0-E8D7-4000-A053-268F2116B1F9}" type="slidenum">
              <a:rPr lang="fr-CH" smtClean="0"/>
              <a:t>‹N°›</a:t>
            </a:fld>
            <a:endParaRPr lang="fr-CH"/>
          </a:p>
        </p:txBody>
      </p:sp>
    </p:spTree>
    <p:extLst>
      <p:ext uri="{BB962C8B-B14F-4D97-AF65-F5344CB8AC3E}">
        <p14:creationId xmlns:p14="http://schemas.microsoft.com/office/powerpoint/2010/main" val="90871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74FE9135-73D5-4393-94CE-E6175EB63941}" type="datetime1">
              <a:rPr lang="fr-CH" smtClean="0"/>
              <a:t>23.11.2016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839CFF0-E8D7-4000-A053-268F2116B1F9}" type="slidenum">
              <a:rPr lang="fr-CH" smtClean="0"/>
              <a:t>‹N°›</a:t>
            </a:fld>
            <a:endParaRPr lang="fr-CH"/>
          </a:p>
        </p:txBody>
      </p:sp>
    </p:spTree>
    <p:extLst>
      <p:ext uri="{BB962C8B-B14F-4D97-AF65-F5344CB8AC3E}">
        <p14:creationId xmlns:p14="http://schemas.microsoft.com/office/powerpoint/2010/main" val="386960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DDD380B3-D426-4DDE-B949-E2978FDEE731}" type="datetime1">
              <a:rPr lang="fr-CH" smtClean="0"/>
              <a:t>23.11.2016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839CFF0-E8D7-4000-A053-268F2116B1F9}" type="slidenum">
              <a:rPr lang="fr-CH" smtClean="0"/>
              <a:t>‹N°›</a:t>
            </a:fld>
            <a:endParaRPr lang="fr-CH"/>
          </a:p>
        </p:txBody>
      </p:sp>
    </p:spTree>
    <p:extLst>
      <p:ext uri="{BB962C8B-B14F-4D97-AF65-F5344CB8AC3E}">
        <p14:creationId xmlns:p14="http://schemas.microsoft.com/office/powerpoint/2010/main" val="175448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14BB778A-6515-4353-9FB9-D3FA6EF10AD1}" type="datetime1">
              <a:rPr lang="fr-CH" smtClean="0"/>
              <a:t>23.11.2016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839CFF0-E8D7-4000-A053-268F2116B1F9}" type="slidenum">
              <a:rPr lang="fr-CH" smtClean="0"/>
              <a:t>‹N°›</a:t>
            </a:fld>
            <a:endParaRPr lang="fr-CH"/>
          </a:p>
        </p:txBody>
      </p:sp>
    </p:spTree>
    <p:extLst>
      <p:ext uri="{BB962C8B-B14F-4D97-AF65-F5344CB8AC3E}">
        <p14:creationId xmlns:p14="http://schemas.microsoft.com/office/powerpoint/2010/main" val="176453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5604F47-589D-41A8-AB9D-68E06EDE22B6}" type="datetime1">
              <a:rPr lang="fr-CH" smtClean="0"/>
              <a:t>23.11.2016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839CFF0-E8D7-4000-A053-268F2116B1F9}" type="slidenum">
              <a:rPr lang="fr-CH" smtClean="0"/>
              <a:t>‹N°›</a:t>
            </a:fld>
            <a:endParaRPr lang="fr-CH"/>
          </a:p>
        </p:txBody>
      </p:sp>
    </p:spTree>
    <p:extLst>
      <p:ext uri="{BB962C8B-B14F-4D97-AF65-F5344CB8AC3E}">
        <p14:creationId xmlns:p14="http://schemas.microsoft.com/office/powerpoint/2010/main" val="259849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480A3C4C-9DF4-40EB-9663-5D43FA81A0C7}" type="datetime1">
              <a:rPr lang="fr-CH" smtClean="0"/>
              <a:t>23.11.2016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839CFF0-E8D7-4000-A053-268F2116B1F9}" type="slidenum">
              <a:rPr lang="fr-CH" smtClean="0"/>
              <a:t>‹N°›</a:t>
            </a:fld>
            <a:endParaRPr lang="fr-CH"/>
          </a:p>
        </p:txBody>
      </p:sp>
    </p:spTree>
    <p:extLst>
      <p:ext uri="{BB962C8B-B14F-4D97-AF65-F5344CB8AC3E}">
        <p14:creationId xmlns:p14="http://schemas.microsoft.com/office/powerpoint/2010/main" val="344196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1EAEDF27-AED3-4263-93AB-AFCF10CD7584}" type="datetime1">
              <a:rPr lang="fr-CH" smtClean="0"/>
              <a:t>23.11.2016</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3839CFF0-E8D7-4000-A053-268F2116B1F9}" type="slidenum">
              <a:rPr lang="fr-CH" smtClean="0"/>
              <a:t>‹N°›</a:t>
            </a:fld>
            <a:endParaRPr lang="fr-CH"/>
          </a:p>
        </p:txBody>
      </p:sp>
    </p:spTree>
    <p:extLst>
      <p:ext uri="{BB962C8B-B14F-4D97-AF65-F5344CB8AC3E}">
        <p14:creationId xmlns:p14="http://schemas.microsoft.com/office/powerpoint/2010/main" val="182297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8EE1C59F-9912-4247-932B-07CAA2FA4334}" type="datetime1">
              <a:rPr lang="fr-CH" smtClean="0"/>
              <a:t>23.11.2016</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3839CFF0-E8D7-4000-A053-268F2116B1F9}" type="slidenum">
              <a:rPr lang="fr-CH" smtClean="0"/>
              <a:t>‹N°›</a:t>
            </a:fld>
            <a:endParaRPr lang="fr-CH"/>
          </a:p>
        </p:txBody>
      </p:sp>
    </p:spTree>
    <p:extLst>
      <p:ext uri="{BB962C8B-B14F-4D97-AF65-F5344CB8AC3E}">
        <p14:creationId xmlns:p14="http://schemas.microsoft.com/office/powerpoint/2010/main" val="284397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9C5B0B-1ECB-4BCA-A3C8-1E06D3F2BB44}" type="datetime1">
              <a:rPr lang="fr-CH" smtClean="0"/>
              <a:t>23.11.2016</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3839CFF0-E8D7-4000-A053-268F2116B1F9}" type="slidenum">
              <a:rPr lang="fr-CH" smtClean="0"/>
              <a:t>‹N°›</a:t>
            </a:fld>
            <a:endParaRPr lang="fr-CH"/>
          </a:p>
        </p:txBody>
      </p:sp>
    </p:spTree>
    <p:extLst>
      <p:ext uri="{BB962C8B-B14F-4D97-AF65-F5344CB8AC3E}">
        <p14:creationId xmlns:p14="http://schemas.microsoft.com/office/powerpoint/2010/main" val="110583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690DCCF-4846-4488-B6F2-B3101A0197B3}" type="datetime1">
              <a:rPr lang="fr-CH" smtClean="0"/>
              <a:t>23.11.2016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839CFF0-E8D7-4000-A053-268F2116B1F9}" type="slidenum">
              <a:rPr lang="fr-CH" smtClean="0"/>
              <a:t>‹N°›</a:t>
            </a:fld>
            <a:endParaRPr lang="fr-CH"/>
          </a:p>
        </p:txBody>
      </p:sp>
    </p:spTree>
    <p:extLst>
      <p:ext uri="{BB962C8B-B14F-4D97-AF65-F5344CB8AC3E}">
        <p14:creationId xmlns:p14="http://schemas.microsoft.com/office/powerpoint/2010/main" val="14578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D08B5BC-F59E-4154-BA09-A834E42754C3}" type="datetime1">
              <a:rPr lang="fr-CH" smtClean="0"/>
              <a:t>23.11.2016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839CFF0-E8D7-4000-A053-268F2116B1F9}" type="slidenum">
              <a:rPr lang="fr-CH" smtClean="0"/>
              <a:t>‹N°›</a:t>
            </a:fld>
            <a:endParaRPr lang="fr-CH"/>
          </a:p>
        </p:txBody>
      </p:sp>
    </p:spTree>
    <p:extLst>
      <p:ext uri="{BB962C8B-B14F-4D97-AF65-F5344CB8AC3E}">
        <p14:creationId xmlns:p14="http://schemas.microsoft.com/office/powerpoint/2010/main" val="239981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F6E42-B3B6-4C03-A66A-2B8B53765CC4}" type="datetime1">
              <a:rPr lang="fr-CH" smtClean="0"/>
              <a:t>23.11.2016</a:t>
            </a:fld>
            <a:endParaRPr lang="fr-CH"/>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9CFF0-E8D7-4000-A053-268F2116B1F9}" type="slidenum">
              <a:rPr lang="fr-CH" smtClean="0"/>
              <a:t>‹N°›</a:t>
            </a:fld>
            <a:endParaRPr lang="fr-CH"/>
          </a:p>
        </p:txBody>
      </p:sp>
    </p:spTree>
    <p:extLst>
      <p:ext uri="{BB962C8B-B14F-4D97-AF65-F5344CB8AC3E}">
        <p14:creationId xmlns:p14="http://schemas.microsoft.com/office/powerpoint/2010/main" val="3561996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inkdata.ch/de" TargetMode="External"/><Relationship Id="rId2" Type="http://schemas.openxmlformats.org/officeDocument/2006/relationships/hyperlink" Target="http://www.jugendundmedien.ch/"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na-studios.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de-CH" smtClean="0"/>
              <a:t>Ein «Serious Game»</a:t>
            </a:r>
            <a:endParaRPr lang="de-CH" dirty="0"/>
          </a:p>
        </p:txBody>
      </p:sp>
      <p:sp>
        <p:nvSpPr>
          <p:cNvPr id="3" name="Sous-titre 2"/>
          <p:cNvSpPr>
            <a:spLocks noGrp="1"/>
          </p:cNvSpPr>
          <p:nvPr>
            <p:ph type="subTitle" idx="1"/>
          </p:nvPr>
        </p:nvSpPr>
        <p:spPr/>
        <p:txBody>
          <a:bodyPr/>
          <a:lstStyle/>
          <a:p>
            <a:r>
              <a:rPr lang="de-CH" smtClean="0"/>
              <a:t>«Gebt mir meine Daten!»: eine offene Untersuchung</a:t>
            </a:r>
            <a:endParaRPr lang="de-CH" dirty="0"/>
          </a:p>
        </p:txBody>
      </p:sp>
    </p:spTree>
    <p:extLst>
      <p:ext uri="{BB962C8B-B14F-4D97-AF65-F5344CB8AC3E}">
        <p14:creationId xmlns:p14="http://schemas.microsoft.com/office/powerpoint/2010/main" val="1150414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smtClean="0"/>
              <a:t>Das Game / Minigames und Videos</a:t>
            </a:r>
            <a:endParaRPr lang="de-CH" dirty="0"/>
          </a:p>
        </p:txBody>
      </p:sp>
      <p:sp>
        <p:nvSpPr>
          <p:cNvPr id="3" name="Espace réservé du contenu 2"/>
          <p:cNvSpPr>
            <a:spLocks noGrp="1"/>
          </p:cNvSpPr>
          <p:nvPr>
            <p:ph idx="1"/>
          </p:nvPr>
        </p:nvSpPr>
        <p:spPr>
          <a:xfrm>
            <a:off x="838200" y="1825624"/>
            <a:ext cx="10515600" cy="4530725"/>
          </a:xfrm>
        </p:spPr>
        <p:txBody>
          <a:bodyPr numCol="2">
            <a:normAutofit lnSpcReduction="10000"/>
          </a:bodyPr>
          <a:lstStyle/>
          <a:p>
            <a:pPr marL="0" indent="0">
              <a:buNone/>
            </a:pPr>
            <a:r>
              <a:rPr lang="de-CH" smtClean="0"/>
              <a:t>Belohnungen!</a:t>
            </a:r>
          </a:p>
          <a:p>
            <a:r>
              <a:rPr lang="de-CH" smtClean="0"/>
              <a:t>Minigames </a:t>
            </a:r>
            <a:endParaRPr lang="de-CH" dirty="0" smtClean="0"/>
          </a:p>
          <a:p>
            <a:r>
              <a:rPr lang="de-CH" smtClean="0"/>
              <a:t>Videos von Youtubers</a:t>
            </a:r>
          </a:p>
          <a:p>
            <a:pPr lvl="1"/>
            <a:r>
              <a:rPr lang="de-CH" smtClean="0"/>
              <a:t>Le Grand JD</a:t>
            </a:r>
          </a:p>
          <a:p>
            <a:pPr lvl="1"/>
            <a:r>
              <a:rPr lang="de-CH" smtClean="0"/>
              <a:t>Thomas Wiesel</a:t>
            </a:r>
          </a:p>
          <a:p>
            <a:pPr lvl="1"/>
            <a:r>
              <a:rPr lang="de-CH" smtClean="0"/>
              <a:t>Yoann Provenzano</a:t>
            </a:r>
          </a:p>
          <a:p>
            <a:pPr lvl="1"/>
            <a:r>
              <a:rPr lang="de-CH" smtClean="0"/>
              <a:t>Dear Caroline</a:t>
            </a:r>
          </a:p>
          <a:p>
            <a:pPr lvl="1"/>
            <a:r>
              <a:rPr lang="de-CH" smtClean="0"/>
              <a:t>Mr Plouf</a:t>
            </a:r>
          </a:p>
          <a:p>
            <a:pPr lvl="1"/>
            <a:r>
              <a:rPr lang="de-CH" smtClean="0"/>
              <a:t>Blaise Bersinger</a:t>
            </a:r>
            <a:endParaRPr lang="de-CH" dirty="0" smtClean="0"/>
          </a:p>
          <a:p>
            <a:pPr lvl="1"/>
            <a:r>
              <a:rPr lang="de-CH" smtClean="0"/>
              <a:t>Yann Marguet</a:t>
            </a:r>
          </a:p>
          <a:p>
            <a:pPr lvl="1"/>
            <a:r>
              <a:rPr lang="de-CH" smtClean="0"/>
              <a:t>Charles Nouveau </a:t>
            </a:r>
          </a:p>
          <a:p>
            <a:pPr lvl="1"/>
            <a:endParaRPr lang="de-CH" dirty="0" smtClean="0"/>
          </a:p>
          <a:p>
            <a:pPr marL="457200" lvl="1" indent="0">
              <a:buNone/>
            </a:pPr>
            <a:endParaRPr lang="de-CH" dirty="0"/>
          </a:p>
          <a:p>
            <a:pPr lvl="1"/>
            <a:endParaRPr lang="de-CH" dirty="0" smtClean="0"/>
          </a:p>
          <a:p>
            <a:pPr lvl="1"/>
            <a:r>
              <a:rPr lang="de-CH" smtClean="0"/>
              <a:t>Tyralina</a:t>
            </a:r>
            <a:endParaRPr lang="de-CH" dirty="0" smtClean="0"/>
          </a:p>
          <a:p>
            <a:pPr lvl="1"/>
            <a:r>
              <a:rPr lang="de-CH" smtClean="0"/>
              <a:t>Gabirano</a:t>
            </a:r>
            <a:endParaRPr lang="de-CH" dirty="0" smtClean="0"/>
          </a:p>
          <a:p>
            <a:pPr lvl="1"/>
            <a:r>
              <a:rPr lang="de-CH" smtClean="0"/>
              <a:t>Hispter Gnogg</a:t>
            </a:r>
          </a:p>
          <a:p>
            <a:pPr lvl="1"/>
            <a:r>
              <a:rPr lang="de-CH" smtClean="0"/>
              <a:t>Shanti</a:t>
            </a:r>
            <a:endParaRPr lang="de-CH" dirty="0" smtClean="0"/>
          </a:p>
          <a:p>
            <a:pPr lvl="1"/>
            <a:r>
              <a:rPr lang="de-CH" smtClean="0"/>
              <a:t>Fashionpupa</a:t>
            </a:r>
            <a:endParaRPr lang="de-CH" dirty="0" smtClean="0"/>
          </a:p>
          <a:p>
            <a:pPr lvl="1"/>
            <a:r>
              <a:rPr lang="de-CH" smtClean="0"/>
              <a:t>Fabrizio Casati</a:t>
            </a:r>
            <a:endParaRPr lang="de-CH" dirty="0" smtClean="0"/>
          </a:p>
          <a:p>
            <a:pPr lvl="1"/>
            <a:r>
              <a:rPr lang="de-CH" smtClean="0"/>
              <a:t>Frieda Hodel</a:t>
            </a:r>
            <a:endParaRPr lang="de-CH" dirty="0" smtClean="0"/>
          </a:p>
          <a:p>
            <a:pPr lvl="1"/>
            <a:r>
              <a:rPr lang="de-CH" smtClean="0"/>
              <a:t>Ask Switzerland</a:t>
            </a:r>
            <a:endParaRPr lang="de-CH" dirty="0" smtClean="0"/>
          </a:p>
          <a:p>
            <a:pPr lvl="1"/>
            <a:r>
              <a:rPr lang="de-CH" smtClean="0"/>
              <a:t>…</a:t>
            </a:r>
          </a:p>
        </p:txBody>
      </p:sp>
      <p:sp>
        <p:nvSpPr>
          <p:cNvPr id="4" name="Espace réservé du numéro de diapositive 3"/>
          <p:cNvSpPr>
            <a:spLocks noGrp="1"/>
          </p:cNvSpPr>
          <p:nvPr>
            <p:ph type="sldNum" sz="quarter" idx="12"/>
          </p:nvPr>
        </p:nvSpPr>
        <p:spPr/>
        <p:txBody>
          <a:bodyPr/>
          <a:lstStyle/>
          <a:p>
            <a:fld id="{3839CFF0-E8D7-4000-A053-268F2116B1F9}" type="slidenum">
              <a:rPr lang="fr-CH" smtClean="0"/>
              <a:t>10</a:t>
            </a:fld>
            <a:endParaRPr lang="de-CH"/>
          </a:p>
        </p:txBody>
      </p:sp>
      <p:pic>
        <p:nvPicPr>
          <p:cNvPr id="5" name="Image 4"/>
          <p:cNvPicPr>
            <a:picLocks noChangeAspect="1"/>
          </p:cNvPicPr>
          <p:nvPr/>
        </p:nvPicPr>
        <p:blipFill>
          <a:blip r:embed="rId2"/>
          <a:stretch>
            <a:fillRect/>
          </a:stretch>
        </p:blipFill>
        <p:spPr>
          <a:xfrm>
            <a:off x="231056" y="6015315"/>
            <a:ext cx="1634813" cy="730273"/>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0371" y="2602794"/>
            <a:ext cx="2111375" cy="3753556"/>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r="25503"/>
          <a:stretch/>
        </p:blipFill>
        <p:spPr>
          <a:xfrm>
            <a:off x="8822048" y="365124"/>
            <a:ext cx="2531752" cy="1908204"/>
          </a:xfrm>
          <a:prstGeom prst="rect">
            <a:avLst/>
          </a:prstGeom>
        </p:spPr>
      </p:pic>
    </p:spTree>
    <p:extLst>
      <p:ext uri="{BB962C8B-B14F-4D97-AF65-F5344CB8AC3E}">
        <p14:creationId xmlns:p14="http://schemas.microsoft.com/office/powerpoint/2010/main" val="1223696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smtClean="0"/>
              <a:t>Das Game / Technik</a:t>
            </a:r>
            <a:endParaRPr lang="de-CH" dirty="0"/>
          </a:p>
        </p:txBody>
      </p:sp>
      <p:sp>
        <p:nvSpPr>
          <p:cNvPr id="3" name="Espace réservé du contenu 2"/>
          <p:cNvSpPr>
            <a:spLocks noGrp="1"/>
          </p:cNvSpPr>
          <p:nvPr>
            <p:ph idx="1"/>
          </p:nvPr>
        </p:nvSpPr>
        <p:spPr/>
        <p:txBody>
          <a:bodyPr/>
          <a:lstStyle/>
          <a:p>
            <a:r>
              <a:rPr lang="de-CH" dirty="0" smtClean="0"/>
              <a:t>Gratis</a:t>
            </a:r>
          </a:p>
          <a:p>
            <a:r>
              <a:rPr lang="de-CH" dirty="0" smtClean="0"/>
              <a:t>Über Webbrowser</a:t>
            </a:r>
            <a:endParaRPr lang="de-CH" dirty="0"/>
          </a:p>
          <a:p>
            <a:r>
              <a:rPr lang="de-CH" dirty="0" smtClean="0"/>
              <a:t>Alle Plattformen (Smartphone, Tablet, Computer)</a:t>
            </a:r>
          </a:p>
          <a:p>
            <a:r>
              <a:rPr lang="de-CH" dirty="0" err="1" smtClean="0"/>
              <a:t>responsiv</a:t>
            </a:r>
            <a:endParaRPr lang="de-CH" dirty="0" smtClean="0"/>
          </a:p>
          <a:p>
            <a:r>
              <a:rPr lang="de-CH" dirty="0" smtClean="0"/>
              <a:t>Teilen des Punktestands /soziale Netzwerke</a:t>
            </a:r>
          </a:p>
          <a:p>
            <a:r>
              <a:rPr lang="de-CH" dirty="0" smtClean="0"/>
              <a:t>30–40 Minuten, im Webbrowser gespeichert </a:t>
            </a:r>
          </a:p>
          <a:p>
            <a:r>
              <a:rPr lang="de-CH" dirty="0" smtClean="0"/>
              <a:t>Nicht zweimal das gleiche Spielerlebnis</a:t>
            </a:r>
          </a:p>
          <a:p>
            <a:r>
              <a:rPr lang="de-CH" dirty="0" smtClean="0"/>
              <a:t>Keine Datensammlung... </a:t>
            </a:r>
            <a:endParaRPr lang="de-CH" dirty="0"/>
          </a:p>
        </p:txBody>
      </p:sp>
      <p:sp>
        <p:nvSpPr>
          <p:cNvPr id="4" name="Espace réservé du numéro de diapositive 3"/>
          <p:cNvSpPr>
            <a:spLocks noGrp="1"/>
          </p:cNvSpPr>
          <p:nvPr>
            <p:ph type="sldNum" sz="quarter" idx="12"/>
          </p:nvPr>
        </p:nvSpPr>
        <p:spPr/>
        <p:txBody>
          <a:bodyPr/>
          <a:lstStyle/>
          <a:p>
            <a:fld id="{3839CFF0-E8D7-4000-A053-268F2116B1F9}" type="slidenum">
              <a:rPr lang="fr-CH" smtClean="0"/>
              <a:t>11</a:t>
            </a:fld>
            <a:endParaRPr lang="de-CH"/>
          </a:p>
        </p:txBody>
      </p:sp>
      <p:pic>
        <p:nvPicPr>
          <p:cNvPr id="5" name="Image 4"/>
          <p:cNvPicPr>
            <a:picLocks noChangeAspect="1"/>
          </p:cNvPicPr>
          <p:nvPr/>
        </p:nvPicPr>
        <p:blipFill>
          <a:blip r:embed="rId2"/>
          <a:stretch>
            <a:fillRect/>
          </a:stretch>
        </p:blipFill>
        <p:spPr>
          <a:xfrm>
            <a:off x="231056" y="6015315"/>
            <a:ext cx="1634813" cy="730273"/>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389" y="135467"/>
            <a:ext cx="4505522" cy="2534356"/>
          </a:xfrm>
          <a:prstGeom prst="rect">
            <a:avLst/>
          </a:prstGeom>
        </p:spPr>
      </p:pic>
    </p:spTree>
    <p:extLst>
      <p:ext uri="{BB962C8B-B14F-4D97-AF65-F5344CB8AC3E}">
        <p14:creationId xmlns:p14="http://schemas.microsoft.com/office/powerpoint/2010/main" val="1285049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smtClean="0"/>
              <a:t>Expertenpanel</a:t>
            </a:r>
            <a:endParaRPr lang="de-CH" dirty="0"/>
          </a:p>
        </p:txBody>
      </p:sp>
      <p:sp>
        <p:nvSpPr>
          <p:cNvPr id="3" name="Espace réservé du contenu 2"/>
          <p:cNvSpPr>
            <a:spLocks noGrp="1"/>
          </p:cNvSpPr>
          <p:nvPr>
            <p:ph idx="1"/>
          </p:nvPr>
        </p:nvSpPr>
        <p:spPr>
          <a:xfrm>
            <a:off x="838200" y="1758390"/>
            <a:ext cx="10515600" cy="4351338"/>
          </a:xfrm>
        </p:spPr>
        <p:txBody>
          <a:bodyPr>
            <a:normAutofit fontScale="55000" lnSpcReduction="20000"/>
          </a:bodyPr>
          <a:lstStyle/>
          <a:p>
            <a:pPr lvl="0"/>
            <a:r>
              <a:rPr lang="de-CH" b="1" dirty="0"/>
              <a:t>Jean-Philippe Walter</a:t>
            </a:r>
            <a:r>
              <a:rPr lang="de-CH" smtClean="0"/>
              <a:t>, eidgenössischer Datenschutz- und Öffentlichkeitsbeauftragter</a:t>
            </a:r>
          </a:p>
          <a:p>
            <a:pPr lvl="0"/>
            <a:r>
              <a:rPr lang="de-CH" b="1" dirty="0"/>
              <a:t>Liliane Galley</a:t>
            </a:r>
            <a:r>
              <a:rPr lang="de-CH" smtClean="0"/>
              <a:t>, Jugendschutzexpertin, wissenschaftliche Mitarbeiterin der Plattform Jugend und Medien im Bundesamt für Sozialversicherungen</a:t>
            </a:r>
          </a:p>
          <a:p>
            <a:pPr lvl="0"/>
            <a:r>
              <a:rPr lang="de-CH" b="1" dirty="0" smtClean="0"/>
              <a:t>Isabelle Dubois</a:t>
            </a:r>
            <a:r>
              <a:rPr lang="de-CH" smtClean="0"/>
              <a:t>, ehemalige kantonale Datenschutzbeauftragte (GE), frühere Kantonsrichterin, Lehrbeauftragte an der UNIGE und Mitglied von ThinkData, AD HOC RESOLUTION</a:t>
            </a:r>
          </a:p>
          <a:p>
            <a:pPr lvl="0"/>
            <a:r>
              <a:rPr lang="de-CH" b="1" dirty="0"/>
              <a:t>Christian Flueckiger,</a:t>
            </a:r>
            <a:r>
              <a:rPr lang="de-CH" smtClean="0"/>
              <a:t> Beauftragter für Datenschutz und Transparenz (JU-NE), Dr. iur. und Anwalt</a:t>
            </a:r>
          </a:p>
          <a:p>
            <a:pPr lvl="0"/>
            <a:r>
              <a:rPr lang="de-CH" b="1" dirty="0"/>
              <a:t>Jean-Henry Morin</a:t>
            </a:r>
            <a:r>
              <a:rPr lang="de-CH" smtClean="0"/>
              <a:t>, Professor am Institut de Science des Services der UNIGE, Präsident von ThinkService und Mitglied der Expertenkommission von ViGISWISS (Swiss Data Center Association)</a:t>
            </a:r>
          </a:p>
          <a:p>
            <a:pPr lvl="0"/>
            <a:r>
              <a:rPr lang="de-CH" b="1" dirty="0"/>
              <a:t>Solange Ghernaouti</a:t>
            </a:r>
            <a:r>
              <a:rPr lang="de-CH" smtClean="0"/>
              <a:t>, Professorin für Informationssicherheit an der Fakultät HEC der UNIL und internationale Expertin für Cybersicherheit und Cyberverteidigung, Direktorin der Swiss Cybersecurity Advisory and Research Group</a:t>
            </a:r>
          </a:p>
          <a:p>
            <a:pPr lvl="0"/>
            <a:r>
              <a:rPr lang="de-CH" b="1" dirty="0"/>
              <a:t>François Charlet</a:t>
            </a:r>
            <a:r>
              <a:rPr lang="de-CH" smtClean="0"/>
              <a:t>, Jurist mit Spezialgebiet Technologierecht und angehender Anwalt, Blogger, Ausbildner/Referent</a:t>
            </a:r>
          </a:p>
          <a:p>
            <a:pPr lvl="0"/>
            <a:r>
              <a:rPr lang="de-CH" b="1" dirty="0"/>
              <a:t>Sylvain Métille,</a:t>
            </a:r>
            <a:r>
              <a:rPr lang="de-CH" smtClean="0"/>
              <a:t> Dr. iur., Rechtsanwalt, Kursbeauftragter der UNIL und Blogger, Spezialist für Datenschutzfragen, Technologien und Informatikstrafrecht</a:t>
            </a:r>
          </a:p>
          <a:p>
            <a:pPr lvl="0"/>
            <a:r>
              <a:rPr lang="de-CH" b="1" dirty="0"/>
              <a:t>Paul-Olivier Dehaye</a:t>
            </a:r>
            <a:r>
              <a:rPr lang="de-CH" smtClean="0"/>
              <a:t>, Mathematiker, Gründer von PersonalData.IO</a:t>
            </a:r>
          </a:p>
          <a:p>
            <a:pPr lvl="0"/>
            <a:r>
              <a:rPr lang="de-CH" b="1" dirty="0"/>
              <a:t>Bertil</a:t>
            </a:r>
            <a:r>
              <a:rPr lang="de-CH" smtClean="0"/>
              <a:t> </a:t>
            </a:r>
            <a:r>
              <a:rPr lang="de-CH" b="1" dirty="0"/>
              <a:t>Cottier</a:t>
            </a:r>
            <a:r>
              <a:rPr lang="de-CH" smtClean="0"/>
              <a:t>, Professor für Kommunikationsrecht an der UNIL und der USI, ehemaliger stellvertretender Direktor des Schweizerischen Instituts für Rechtsvergleichung, Mitglied der Begleitgruppe zur Revision des DSG</a:t>
            </a:r>
            <a:endParaRPr lang="de-CH" dirty="0"/>
          </a:p>
        </p:txBody>
      </p:sp>
      <p:sp>
        <p:nvSpPr>
          <p:cNvPr id="4" name="Espace réservé du numéro de diapositive 3"/>
          <p:cNvSpPr>
            <a:spLocks noGrp="1"/>
          </p:cNvSpPr>
          <p:nvPr>
            <p:ph type="sldNum" sz="quarter" idx="12"/>
          </p:nvPr>
        </p:nvSpPr>
        <p:spPr/>
        <p:txBody>
          <a:bodyPr/>
          <a:lstStyle/>
          <a:p>
            <a:fld id="{3839CFF0-E8D7-4000-A053-268F2116B1F9}" type="slidenum">
              <a:rPr lang="fr-CH" smtClean="0"/>
              <a:t>12</a:t>
            </a:fld>
            <a:endParaRPr lang="de-CH"/>
          </a:p>
        </p:txBody>
      </p:sp>
      <p:pic>
        <p:nvPicPr>
          <p:cNvPr id="5" name="Image 4"/>
          <p:cNvPicPr>
            <a:picLocks noChangeAspect="1"/>
          </p:cNvPicPr>
          <p:nvPr/>
        </p:nvPicPr>
        <p:blipFill>
          <a:blip r:embed="rId2"/>
          <a:stretch>
            <a:fillRect/>
          </a:stretch>
        </p:blipFill>
        <p:spPr>
          <a:xfrm>
            <a:off x="231056" y="6015315"/>
            <a:ext cx="1634813" cy="730273"/>
          </a:xfrm>
          <a:prstGeom prst="rect">
            <a:avLst/>
          </a:prstGeom>
        </p:spPr>
      </p:pic>
    </p:spTree>
    <p:extLst>
      <p:ext uri="{BB962C8B-B14F-4D97-AF65-F5344CB8AC3E}">
        <p14:creationId xmlns:p14="http://schemas.microsoft.com/office/powerpoint/2010/main" val="4071553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smtClean="0"/>
              <a:t>Partner</a:t>
            </a:r>
            <a:endParaRPr lang="de-CH" dirty="0"/>
          </a:p>
        </p:txBody>
      </p:sp>
      <p:sp>
        <p:nvSpPr>
          <p:cNvPr id="3" name="Espace réservé du contenu 2"/>
          <p:cNvSpPr>
            <a:spLocks noGrp="1"/>
          </p:cNvSpPr>
          <p:nvPr>
            <p:ph idx="1"/>
          </p:nvPr>
        </p:nvSpPr>
        <p:spPr/>
        <p:txBody>
          <a:bodyPr/>
          <a:lstStyle/>
          <a:p>
            <a:pPr lvl="0">
              <a:lnSpc>
                <a:spcPct val="150000"/>
              </a:lnSpc>
            </a:pPr>
            <a:r>
              <a:rPr lang="de-CH" b="1" dirty="0"/>
              <a:t>BSV</a:t>
            </a:r>
            <a:r>
              <a:rPr lang="de-CH" smtClean="0"/>
              <a:t> (Bundesamt für Sozialversicherungen), Programm </a:t>
            </a:r>
            <a:r>
              <a:rPr lang="de-CH" u="sng" dirty="0" smtClean="0">
                <a:hlinkClick r:id="rId2"/>
              </a:rPr>
              <a:t>www.jugendundmedien.ch</a:t>
            </a:r>
            <a:r>
              <a:rPr lang="de-CH" smtClean="0"/>
              <a:t> </a:t>
            </a:r>
            <a:endParaRPr lang="de-CH" dirty="0"/>
          </a:p>
          <a:p>
            <a:pPr lvl="0">
              <a:lnSpc>
                <a:spcPct val="150000"/>
              </a:lnSpc>
            </a:pPr>
            <a:r>
              <a:rPr lang="de-CH" b="1" dirty="0"/>
              <a:t>Think Data</a:t>
            </a:r>
            <a:r>
              <a:rPr lang="de-CH" smtClean="0"/>
              <a:t> in Genf, Sensibilisierungsdienst für Datenschutz und Transparenz </a:t>
            </a:r>
            <a:r>
              <a:rPr lang="de-CH" u="sng" dirty="0">
                <a:hlinkClick r:id="rId3"/>
              </a:rPr>
              <a:t>www.thinkdata.ch</a:t>
            </a:r>
            <a:endParaRPr lang="de-CH" dirty="0"/>
          </a:p>
          <a:p>
            <a:endParaRPr lang="de-CH" dirty="0"/>
          </a:p>
        </p:txBody>
      </p:sp>
      <p:sp>
        <p:nvSpPr>
          <p:cNvPr id="4" name="Espace réservé du numéro de diapositive 3"/>
          <p:cNvSpPr>
            <a:spLocks noGrp="1"/>
          </p:cNvSpPr>
          <p:nvPr>
            <p:ph type="sldNum" sz="quarter" idx="12"/>
          </p:nvPr>
        </p:nvSpPr>
        <p:spPr/>
        <p:txBody>
          <a:bodyPr/>
          <a:lstStyle/>
          <a:p>
            <a:fld id="{3839CFF0-E8D7-4000-A053-268F2116B1F9}" type="slidenum">
              <a:rPr lang="fr-CH" smtClean="0"/>
              <a:t>13</a:t>
            </a:fld>
            <a:endParaRPr lang="de-CH"/>
          </a:p>
        </p:txBody>
      </p:sp>
      <p:pic>
        <p:nvPicPr>
          <p:cNvPr id="5" name="Image 4"/>
          <p:cNvPicPr>
            <a:picLocks noChangeAspect="1"/>
          </p:cNvPicPr>
          <p:nvPr/>
        </p:nvPicPr>
        <p:blipFill>
          <a:blip r:embed="rId4"/>
          <a:stretch>
            <a:fillRect/>
          </a:stretch>
        </p:blipFill>
        <p:spPr>
          <a:xfrm>
            <a:off x="231056" y="6015315"/>
            <a:ext cx="1634813" cy="730273"/>
          </a:xfrm>
          <a:prstGeom prst="rect">
            <a:avLst/>
          </a:prstGeom>
        </p:spPr>
      </p:pic>
    </p:spTree>
    <p:extLst>
      <p:ext uri="{BB962C8B-B14F-4D97-AF65-F5344CB8AC3E}">
        <p14:creationId xmlns:p14="http://schemas.microsoft.com/office/powerpoint/2010/main" val="1422344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192742"/>
          </a:xfrm>
        </p:spPr>
        <p:txBody>
          <a:bodyPr/>
          <a:lstStyle/>
          <a:p>
            <a:r>
              <a:rPr lang="de-CH" dirty="0" smtClean="0"/>
              <a:t>Entwickler</a:t>
            </a:r>
            <a:endParaRPr lang="de-CH" dirty="0"/>
          </a:p>
        </p:txBody>
      </p:sp>
      <p:sp>
        <p:nvSpPr>
          <p:cNvPr id="3" name="Espace réservé du contenu 2"/>
          <p:cNvSpPr>
            <a:spLocks noGrp="1"/>
          </p:cNvSpPr>
          <p:nvPr>
            <p:ph idx="1"/>
          </p:nvPr>
        </p:nvSpPr>
        <p:spPr>
          <a:xfrm>
            <a:off x="838200" y="1634067"/>
            <a:ext cx="10515600" cy="4542896"/>
          </a:xfrm>
        </p:spPr>
        <p:txBody>
          <a:bodyPr>
            <a:normAutofit fontScale="85000" lnSpcReduction="20000"/>
          </a:bodyPr>
          <a:lstStyle/>
          <a:p>
            <a:r>
              <a:rPr lang="de-CH" b="1" i="1" dirty="0" smtClean="0"/>
              <a:t>DNA Studios </a:t>
            </a:r>
            <a:r>
              <a:rPr lang="de-CH" i="1" dirty="0"/>
              <a:t>ist ein Unternehmen mit Sitz in Bulle (FR), das im Januar 2013 von vier Freunden gegründet wurde. Spezialgebiet sind digitale Medien. Die Gründer sind Profis aus den Bereichen Animation, Kino und Informatik. </a:t>
            </a:r>
            <a:r>
              <a:rPr lang="de-CH" i="1" dirty="0" smtClean="0"/>
              <a:t>Sie verbinden </a:t>
            </a:r>
            <a:r>
              <a:rPr lang="de-CH" i="1" dirty="0"/>
              <a:t>technische und künstlerische Kompetenzen, um Animationsfilme, Videospiele und andere digitale Produkte zu </a:t>
            </a:r>
            <a:r>
              <a:rPr lang="de-CH" i="1" dirty="0" smtClean="0"/>
              <a:t>produzieren.</a:t>
            </a:r>
            <a:endParaRPr lang="de-CH" dirty="0"/>
          </a:p>
          <a:p>
            <a:r>
              <a:rPr lang="de-CH" i="1" dirty="0"/>
              <a:t>Seit der Gründung im Jahr 2013 </a:t>
            </a:r>
            <a:r>
              <a:rPr lang="de-CH" i="1" dirty="0" smtClean="0"/>
              <a:t>arbeitet </a:t>
            </a:r>
            <a:r>
              <a:rPr lang="de-CH" i="1" dirty="0"/>
              <a:t>DNA Studios </a:t>
            </a:r>
            <a:r>
              <a:rPr lang="de-CH" i="1" dirty="0" smtClean="0"/>
              <a:t>abwechselnd </a:t>
            </a:r>
            <a:r>
              <a:rPr lang="de-CH" i="1" dirty="0"/>
              <a:t>an Filmprojekten («The Sunboy» von Fascinahouse, «Féroce» von Folimage), Videospielen («Dans Ton Quiz» von RTS, «Antyz» von DNA Studios, «The Neighborhood» von DNA Studios und AirConsole) und manchmal </a:t>
            </a:r>
            <a:r>
              <a:rPr lang="de-CH" i="1" dirty="0" smtClean="0"/>
              <a:t>werden beide </a:t>
            </a:r>
            <a:r>
              <a:rPr lang="de-CH" i="1" dirty="0"/>
              <a:t>Medien auch </a:t>
            </a:r>
            <a:r>
              <a:rPr lang="de-CH" i="1" dirty="0" smtClean="0"/>
              <a:t>vermischt («</a:t>
            </a:r>
            <a:r>
              <a:rPr lang="de-CH" i="1" dirty="0"/>
              <a:t>Sequenced» von Apelab).</a:t>
            </a:r>
            <a:endParaRPr lang="de-CH" dirty="0"/>
          </a:p>
          <a:p>
            <a:r>
              <a:rPr lang="de-CH" i="1" dirty="0"/>
              <a:t>« Für </a:t>
            </a:r>
            <a:r>
              <a:rPr lang="de-CH" i="1" dirty="0" err="1" smtClean="0"/>
              <a:t>Datak</a:t>
            </a:r>
            <a:r>
              <a:rPr lang="de-CH" i="1" dirty="0" smtClean="0"/>
              <a:t> </a:t>
            </a:r>
            <a:r>
              <a:rPr lang="de-CH" i="1" dirty="0"/>
              <a:t>arbeiten wir gemeinsam mit RTS daran, ein Serious</a:t>
            </a:r>
            <a:r>
              <a:rPr lang="de-CH" dirty="0" smtClean="0"/>
              <a:t> </a:t>
            </a:r>
            <a:r>
              <a:rPr lang="de-CH" i="1" dirty="0"/>
              <a:t>Game über persönliche Daten zu entwickeln. Solche Projekte mit einem pädagogischen und nützlichen Hintergrund liegen uns am Herzen</a:t>
            </a:r>
            <a:r>
              <a:rPr lang="de-CH" i="1" dirty="0" smtClean="0"/>
              <a:t>.»</a:t>
            </a:r>
            <a:endParaRPr lang="de-CH" dirty="0"/>
          </a:p>
          <a:p>
            <a:r>
              <a:rPr lang="de-CH" i="1" dirty="0"/>
              <a:t>Über folgenden Link erfahren Sie mehr über DNA Studios </a:t>
            </a:r>
            <a:r>
              <a:rPr lang="de-CH" i="1" dirty="0" smtClean="0"/>
              <a:t>und  einzelne Projekte</a:t>
            </a:r>
            <a:r>
              <a:rPr lang="de-CH" i="1" dirty="0"/>
              <a:t>:  </a:t>
            </a:r>
            <a:r>
              <a:rPr lang="de-CH" i="1" u="sng" dirty="0">
                <a:hlinkClick r:id="rId2"/>
              </a:rPr>
              <a:t>www.dna-studios.ch</a:t>
            </a:r>
            <a:r>
              <a:rPr lang="de-CH" i="1" dirty="0"/>
              <a:t>.</a:t>
            </a:r>
            <a:endParaRPr lang="de-CH" dirty="0"/>
          </a:p>
          <a:p>
            <a:pPr lvl="0">
              <a:lnSpc>
                <a:spcPct val="150000"/>
              </a:lnSpc>
            </a:pPr>
            <a:endParaRPr lang="de-CH" dirty="0"/>
          </a:p>
          <a:p>
            <a:endParaRPr lang="de-CH" dirty="0"/>
          </a:p>
        </p:txBody>
      </p:sp>
      <p:sp>
        <p:nvSpPr>
          <p:cNvPr id="4" name="Espace réservé du numéro de diapositive 3"/>
          <p:cNvSpPr>
            <a:spLocks noGrp="1"/>
          </p:cNvSpPr>
          <p:nvPr>
            <p:ph type="sldNum" sz="quarter" idx="12"/>
          </p:nvPr>
        </p:nvSpPr>
        <p:spPr/>
        <p:txBody>
          <a:bodyPr/>
          <a:lstStyle/>
          <a:p>
            <a:fld id="{3839CFF0-E8D7-4000-A053-268F2116B1F9}" type="slidenum">
              <a:rPr lang="fr-CH" smtClean="0"/>
              <a:t>14</a:t>
            </a:fld>
            <a:endParaRPr lang="de-CH"/>
          </a:p>
        </p:txBody>
      </p:sp>
      <p:pic>
        <p:nvPicPr>
          <p:cNvPr id="5" name="Image 4"/>
          <p:cNvPicPr>
            <a:picLocks noChangeAspect="1"/>
          </p:cNvPicPr>
          <p:nvPr/>
        </p:nvPicPr>
        <p:blipFill>
          <a:blip r:embed="rId3"/>
          <a:stretch>
            <a:fillRect/>
          </a:stretch>
        </p:blipFill>
        <p:spPr>
          <a:xfrm>
            <a:off x="231056" y="6015315"/>
            <a:ext cx="1634813" cy="730273"/>
          </a:xfrm>
          <a:prstGeom prst="rect">
            <a:avLst/>
          </a:prstGeom>
        </p:spPr>
      </p:pic>
    </p:spTree>
    <p:extLst>
      <p:ext uri="{BB962C8B-B14F-4D97-AF65-F5344CB8AC3E}">
        <p14:creationId xmlns:p14="http://schemas.microsoft.com/office/powerpoint/2010/main" val="2142543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839CFF0-E8D7-4000-A053-268F2116B1F9}" type="slidenum">
              <a:rPr lang="fr-CH" smtClean="0"/>
              <a:t>15</a:t>
            </a:fld>
            <a:endParaRPr lang="de-CH"/>
          </a:p>
        </p:txBody>
      </p:sp>
      <p:pic>
        <p:nvPicPr>
          <p:cNvPr id="5" name="Image 4"/>
          <p:cNvPicPr>
            <a:picLocks noChangeAspect="1"/>
          </p:cNvPicPr>
          <p:nvPr/>
        </p:nvPicPr>
        <p:blipFill>
          <a:blip r:embed="rId2"/>
          <a:stretch>
            <a:fillRect/>
          </a:stretch>
        </p:blipFill>
        <p:spPr>
          <a:xfrm>
            <a:off x="1168400" y="650278"/>
            <a:ext cx="9802812" cy="4378921"/>
          </a:xfrm>
          <a:prstGeom prst="rect">
            <a:avLst/>
          </a:prstGeom>
        </p:spPr>
      </p:pic>
      <p:sp>
        <p:nvSpPr>
          <p:cNvPr id="6" name="ZoneTexte 5"/>
          <p:cNvSpPr txBox="1"/>
          <p:nvPr/>
        </p:nvSpPr>
        <p:spPr>
          <a:xfrm>
            <a:off x="3941805" y="4917990"/>
            <a:ext cx="4473146" cy="584775"/>
          </a:xfrm>
          <a:prstGeom prst="rect">
            <a:avLst/>
          </a:prstGeom>
          <a:noFill/>
        </p:spPr>
        <p:txBody>
          <a:bodyPr wrap="square" rtlCol="0">
            <a:spAutoFit/>
          </a:bodyPr>
          <a:lstStyle/>
          <a:p>
            <a:pPr algn="ctr"/>
            <a:r>
              <a:rPr lang="de-CH" sz="3200" dirty="0" smtClean="0">
                <a:solidFill>
                  <a:srgbClr val="0070C0"/>
                </a:solidFill>
              </a:rPr>
              <a:t>www.rts.ch/datak</a:t>
            </a:r>
            <a:endParaRPr lang="de-CH" sz="3200" dirty="0">
              <a:solidFill>
                <a:srgbClr val="0070C0"/>
              </a:solidFill>
            </a:endParaRPr>
          </a:p>
        </p:txBody>
      </p:sp>
      <p:sp>
        <p:nvSpPr>
          <p:cNvPr id="2" name="ZoneTexte 1"/>
          <p:cNvSpPr txBox="1"/>
          <p:nvPr/>
        </p:nvSpPr>
        <p:spPr>
          <a:xfrm>
            <a:off x="2716306" y="5987018"/>
            <a:ext cx="7637929" cy="369332"/>
          </a:xfrm>
          <a:prstGeom prst="rect">
            <a:avLst/>
          </a:prstGeom>
          <a:noFill/>
        </p:spPr>
        <p:txBody>
          <a:bodyPr wrap="square" rtlCol="0">
            <a:spAutoFit/>
          </a:bodyPr>
          <a:lstStyle/>
          <a:p>
            <a:pPr algn="ctr"/>
            <a:r>
              <a:rPr lang="de-CH" b="1" dirty="0" smtClean="0">
                <a:solidFill>
                  <a:srgbClr val="FF0000"/>
                </a:solidFill>
              </a:rPr>
              <a:t>ERSCHEINT AM 13. DEZEMBER 2016</a:t>
            </a:r>
            <a:endParaRPr lang="de-CH" b="1" dirty="0">
              <a:solidFill>
                <a:srgbClr val="FF0000"/>
              </a:solidFill>
            </a:endParaRPr>
          </a:p>
        </p:txBody>
      </p:sp>
    </p:spTree>
    <p:extLst>
      <p:ext uri="{BB962C8B-B14F-4D97-AF65-F5344CB8AC3E}">
        <p14:creationId xmlns:p14="http://schemas.microsoft.com/office/powerpoint/2010/main" val="752967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smtClean="0"/>
              <a:t>Ziele</a:t>
            </a:r>
            <a:endParaRPr lang="de-CH" dirty="0"/>
          </a:p>
        </p:txBody>
      </p:sp>
      <p:sp>
        <p:nvSpPr>
          <p:cNvPr id="3" name="Espace réservé du contenu 2"/>
          <p:cNvSpPr>
            <a:spLocks noGrp="1"/>
          </p:cNvSpPr>
          <p:nvPr>
            <p:ph idx="1"/>
          </p:nvPr>
        </p:nvSpPr>
        <p:spPr>
          <a:xfrm>
            <a:off x="838200" y="1529292"/>
            <a:ext cx="10515600" cy="4351338"/>
          </a:xfrm>
        </p:spPr>
        <p:txBody>
          <a:bodyPr/>
          <a:lstStyle/>
          <a:p>
            <a:pPr>
              <a:lnSpc>
                <a:spcPct val="150000"/>
              </a:lnSpc>
            </a:pPr>
            <a:r>
              <a:rPr lang="de-CH" dirty="0" smtClean="0"/>
              <a:t>Wichtigste Schlüsse und Erkenntnisse aus unserer Untersuchung nutzbar machen und verwerten; praktische Ratschläge, Feststellungen, Aufdeckungen/Enthüllungen</a:t>
            </a:r>
          </a:p>
          <a:p>
            <a:pPr>
              <a:lnSpc>
                <a:spcPct val="150000"/>
              </a:lnSpc>
            </a:pPr>
            <a:r>
              <a:rPr lang="de-CH" dirty="0" smtClean="0"/>
              <a:t>Zur Aufklären bei der Nutzung digitaler Medien beitragen </a:t>
            </a:r>
          </a:p>
          <a:p>
            <a:pPr>
              <a:lnSpc>
                <a:spcPct val="150000"/>
              </a:lnSpc>
            </a:pPr>
            <a:r>
              <a:rPr lang="de-CH" dirty="0"/>
              <a:t>P</a:t>
            </a:r>
            <a:r>
              <a:rPr lang="de-CH" dirty="0" smtClean="0"/>
              <a:t>ädagogisches und spielerisches Instrument bereitstellen</a:t>
            </a:r>
          </a:p>
          <a:p>
            <a:pPr>
              <a:lnSpc>
                <a:spcPct val="150000"/>
              </a:lnSpc>
            </a:pPr>
            <a:r>
              <a:rPr lang="de-CH" dirty="0" smtClean="0"/>
              <a:t>Bewusstsein in der Bevölkerung schärfen </a:t>
            </a:r>
            <a:endParaRPr lang="de-CH" u="sng" dirty="0" smtClean="0"/>
          </a:p>
          <a:p>
            <a:endParaRPr lang="de-CH" dirty="0"/>
          </a:p>
        </p:txBody>
      </p:sp>
      <p:sp>
        <p:nvSpPr>
          <p:cNvPr id="4" name="Espace réservé du numéro de diapositive 3"/>
          <p:cNvSpPr>
            <a:spLocks noGrp="1"/>
          </p:cNvSpPr>
          <p:nvPr>
            <p:ph type="sldNum" sz="quarter" idx="12"/>
          </p:nvPr>
        </p:nvSpPr>
        <p:spPr/>
        <p:txBody>
          <a:bodyPr/>
          <a:lstStyle/>
          <a:p>
            <a:fld id="{3839CFF0-E8D7-4000-A053-268F2116B1F9}" type="slidenum">
              <a:rPr lang="fr-CH" smtClean="0"/>
              <a:t>2</a:t>
            </a:fld>
            <a:endParaRPr lang="de-CH"/>
          </a:p>
        </p:txBody>
      </p:sp>
    </p:spTree>
    <p:extLst>
      <p:ext uri="{BB962C8B-B14F-4D97-AF65-F5344CB8AC3E}">
        <p14:creationId xmlns:p14="http://schemas.microsoft.com/office/powerpoint/2010/main" val="2961788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839CFF0-E8D7-4000-A053-268F2116B1F9}" type="slidenum">
              <a:rPr lang="fr-CH" smtClean="0"/>
              <a:t>3</a:t>
            </a:fld>
            <a:endParaRPr lang="de-CH"/>
          </a:p>
        </p:txBody>
      </p:sp>
      <p:pic>
        <p:nvPicPr>
          <p:cNvPr id="5" name="Image 4"/>
          <p:cNvPicPr>
            <a:picLocks noChangeAspect="1"/>
          </p:cNvPicPr>
          <p:nvPr/>
        </p:nvPicPr>
        <p:blipFill>
          <a:blip r:embed="rId2"/>
          <a:stretch>
            <a:fillRect/>
          </a:stretch>
        </p:blipFill>
        <p:spPr>
          <a:xfrm>
            <a:off x="1168400" y="650278"/>
            <a:ext cx="9802812" cy="4378921"/>
          </a:xfrm>
          <a:prstGeom prst="rect">
            <a:avLst/>
          </a:prstGeom>
        </p:spPr>
      </p:pic>
      <p:sp>
        <p:nvSpPr>
          <p:cNvPr id="6" name="ZoneTexte 5"/>
          <p:cNvSpPr txBox="1"/>
          <p:nvPr/>
        </p:nvSpPr>
        <p:spPr>
          <a:xfrm>
            <a:off x="3941805" y="4917990"/>
            <a:ext cx="4473146" cy="584775"/>
          </a:xfrm>
          <a:prstGeom prst="rect">
            <a:avLst/>
          </a:prstGeom>
          <a:noFill/>
        </p:spPr>
        <p:txBody>
          <a:bodyPr wrap="square" rtlCol="0">
            <a:spAutoFit/>
          </a:bodyPr>
          <a:lstStyle/>
          <a:p>
            <a:pPr algn="ctr"/>
            <a:r>
              <a:rPr lang="de-CH" sz="3200" dirty="0" smtClean="0">
                <a:solidFill>
                  <a:srgbClr val="0070C0"/>
                </a:solidFill>
              </a:rPr>
              <a:t>www.rts.ch/datak</a:t>
            </a:r>
            <a:endParaRPr lang="de-CH" sz="3200" dirty="0">
              <a:solidFill>
                <a:srgbClr val="0070C0"/>
              </a:solidFill>
            </a:endParaRPr>
          </a:p>
        </p:txBody>
      </p:sp>
    </p:spTree>
    <p:extLst>
      <p:ext uri="{BB962C8B-B14F-4D97-AF65-F5344CB8AC3E}">
        <p14:creationId xmlns:p14="http://schemas.microsoft.com/office/powerpoint/2010/main" val="292355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smtClean="0"/>
              <a:t>Zielgruppe</a:t>
            </a:r>
            <a:endParaRPr lang="de-CH" dirty="0"/>
          </a:p>
        </p:txBody>
      </p:sp>
      <p:sp>
        <p:nvSpPr>
          <p:cNvPr id="3" name="Espace réservé du contenu 2"/>
          <p:cNvSpPr>
            <a:spLocks noGrp="1"/>
          </p:cNvSpPr>
          <p:nvPr>
            <p:ph idx="1"/>
          </p:nvPr>
        </p:nvSpPr>
        <p:spPr>
          <a:xfrm>
            <a:off x="838200" y="1506815"/>
            <a:ext cx="10515600" cy="4351338"/>
          </a:xfrm>
        </p:spPr>
        <p:txBody>
          <a:bodyPr>
            <a:normAutofit lnSpcReduction="10000"/>
          </a:bodyPr>
          <a:lstStyle/>
          <a:p>
            <a:pPr>
              <a:lnSpc>
                <a:spcPct val="150000"/>
              </a:lnSpc>
            </a:pPr>
            <a:r>
              <a:rPr lang="de-CH" dirty="0" err="1" smtClean="0"/>
              <a:t>RTS</a:t>
            </a:r>
            <a:r>
              <a:rPr lang="de-CH" dirty="0" smtClean="0"/>
              <a:t> (Radio </a:t>
            </a:r>
            <a:r>
              <a:rPr lang="de-CH" dirty="0" err="1" smtClean="0"/>
              <a:t>Télévision</a:t>
            </a:r>
            <a:r>
              <a:rPr lang="de-CH" dirty="0" smtClean="0"/>
              <a:t> Suisse) verfolgt mit diesem Projekt einen ausgeprägten pädagogischen Ansatz</a:t>
            </a:r>
          </a:p>
          <a:p>
            <a:pPr>
              <a:lnSpc>
                <a:spcPct val="150000"/>
              </a:lnSpc>
            </a:pPr>
            <a:r>
              <a:rPr lang="de-CH" dirty="0" smtClean="0"/>
              <a:t>Für Jugendliche ab 15 Jahren</a:t>
            </a:r>
          </a:p>
          <a:p>
            <a:pPr>
              <a:lnSpc>
                <a:spcPct val="150000"/>
              </a:lnSpc>
            </a:pPr>
            <a:r>
              <a:rPr lang="de-CH" dirty="0" smtClean="0"/>
              <a:t>Staatsbürgerliche Bildung, für alle von 15 bis 80 Jahren</a:t>
            </a:r>
          </a:p>
          <a:p>
            <a:pPr>
              <a:lnSpc>
                <a:spcPct val="150000"/>
              </a:lnSpc>
            </a:pPr>
            <a:r>
              <a:rPr lang="de-CH" dirty="0" smtClean="0"/>
              <a:t>Pilotklassen haben das Game getestet</a:t>
            </a:r>
          </a:p>
          <a:p>
            <a:pPr>
              <a:lnSpc>
                <a:spcPct val="150000"/>
              </a:lnSpc>
            </a:pPr>
            <a:r>
              <a:rPr lang="de-CH" dirty="0" smtClean="0"/>
              <a:t>4 Sprachen: Französisch, Deutsch, Italienisch und Englisch</a:t>
            </a:r>
            <a:endParaRPr lang="de-CH" dirty="0"/>
          </a:p>
        </p:txBody>
      </p:sp>
      <p:sp>
        <p:nvSpPr>
          <p:cNvPr id="4" name="Espace réservé du numéro de diapositive 3"/>
          <p:cNvSpPr>
            <a:spLocks noGrp="1"/>
          </p:cNvSpPr>
          <p:nvPr>
            <p:ph type="sldNum" sz="quarter" idx="12"/>
          </p:nvPr>
        </p:nvSpPr>
        <p:spPr/>
        <p:txBody>
          <a:bodyPr/>
          <a:lstStyle/>
          <a:p>
            <a:fld id="{3839CFF0-E8D7-4000-A053-268F2116B1F9}" type="slidenum">
              <a:rPr lang="fr-CH" smtClean="0"/>
              <a:t>4</a:t>
            </a:fld>
            <a:endParaRPr lang="de-CH"/>
          </a:p>
        </p:txBody>
      </p:sp>
      <p:pic>
        <p:nvPicPr>
          <p:cNvPr id="5" name="Image 4"/>
          <p:cNvPicPr>
            <a:picLocks noChangeAspect="1"/>
          </p:cNvPicPr>
          <p:nvPr/>
        </p:nvPicPr>
        <p:blipFill>
          <a:blip r:embed="rId2"/>
          <a:stretch>
            <a:fillRect/>
          </a:stretch>
        </p:blipFill>
        <p:spPr>
          <a:xfrm>
            <a:off x="231056" y="6015315"/>
            <a:ext cx="1634813" cy="730273"/>
          </a:xfrm>
          <a:prstGeom prst="rect">
            <a:avLst/>
          </a:prstGeom>
        </p:spPr>
      </p:pic>
    </p:spTree>
    <p:extLst>
      <p:ext uri="{BB962C8B-B14F-4D97-AF65-F5344CB8AC3E}">
        <p14:creationId xmlns:p14="http://schemas.microsoft.com/office/powerpoint/2010/main" val="1631885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smtClean="0"/>
              <a:t>In der ganzen Schweiz und sogar im Ausland spielbar</a:t>
            </a:r>
            <a:endParaRPr lang="de-CH" dirty="0"/>
          </a:p>
        </p:txBody>
      </p:sp>
      <p:sp>
        <p:nvSpPr>
          <p:cNvPr id="5" name="Espace réservé du numéro de diapositive 4"/>
          <p:cNvSpPr>
            <a:spLocks noGrp="1"/>
          </p:cNvSpPr>
          <p:nvPr>
            <p:ph type="sldNum" sz="quarter" idx="12"/>
          </p:nvPr>
        </p:nvSpPr>
        <p:spPr/>
        <p:txBody>
          <a:bodyPr/>
          <a:lstStyle/>
          <a:p>
            <a:fld id="{3839CFF0-E8D7-4000-A053-268F2116B1F9}" type="slidenum">
              <a:rPr lang="fr-CH" smtClean="0"/>
              <a:t>5</a:t>
            </a:fld>
            <a:endParaRPr lang="de-CH"/>
          </a:p>
        </p:txBody>
      </p:sp>
      <p:pic>
        <p:nvPicPr>
          <p:cNvPr id="6" name="Image 5"/>
          <p:cNvPicPr>
            <a:picLocks noChangeAspect="1"/>
          </p:cNvPicPr>
          <p:nvPr/>
        </p:nvPicPr>
        <p:blipFill>
          <a:blip r:embed="rId2"/>
          <a:stretch>
            <a:fillRect/>
          </a:stretch>
        </p:blipFill>
        <p:spPr>
          <a:xfrm>
            <a:off x="231056" y="6015315"/>
            <a:ext cx="1634813" cy="730273"/>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1" y="2357577"/>
            <a:ext cx="5201108" cy="2925623"/>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0732" y="2357576"/>
            <a:ext cx="5201109" cy="2925624"/>
          </a:xfrm>
          <a:prstGeom prst="rect">
            <a:avLst/>
          </a:prstGeom>
        </p:spPr>
      </p:pic>
    </p:spTree>
    <p:extLst>
      <p:ext uri="{BB962C8B-B14F-4D97-AF65-F5344CB8AC3E}">
        <p14:creationId xmlns:p14="http://schemas.microsoft.com/office/powerpoint/2010/main" val="2065470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smtClean="0"/>
              <a:t>Das Game / Pitch</a:t>
            </a:r>
            <a:endParaRPr lang="de-CH" dirty="0"/>
          </a:p>
        </p:txBody>
      </p:sp>
      <p:sp>
        <p:nvSpPr>
          <p:cNvPr id="3" name="Espace réservé du contenu 2"/>
          <p:cNvSpPr>
            <a:spLocks noGrp="1"/>
          </p:cNvSpPr>
          <p:nvPr>
            <p:ph idx="1"/>
          </p:nvPr>
        </p:nvSpPr>
        <p:spPr>
          <a:xfrm>
            <a:off x="838200" y="1758390"/>
            <a:ext cx="10515600" cy="4351338"/>
          </a:xfrm>
        </p:spPr>
        <p:txBody>
          <a:bodyPr>
            <a:normAutofit lnSpcReduction="10000"/>
          </a:bodyPr>
          <a:lstStyle/>
          <a:p>
            <a:r>
              <a:rPr lang="de-CH" dirty="0" smtClean="0"/>
              <a:t>Ziel ist es, sich der Datenerhebungen in allen Bereichen und der verschiedenen Verwendungen durch Unternehmen oder Staaten bewusst zu werden. Gefahren für den Schutz der Privatsphäre und auch einige positive Aspekte von Big Data werden aufgezeigt.</a:t>
            </a:r>
          </a:p>
          <a:p>
            <a:r>
              <a:rPr lang="de-CH" dirty="0" smtClean="0"/>
              <a:t>Der Spieler oder die Spielerin ist </a:t>
            </a:r>
            <a:r>
              <a:rPr lang="de-CH" dirty="0"/>
              <a:t>ein Praktikant oder eine </a:t>
            </a:r>
            <a:r>
              <a:rPr lang="de-CH" dirty="0" smtClean="0"/>
              <a:t>Praktikantin, der oder die von der Stadt angestellt  und für soziale Netzwerke </a:t>
            </a:r>
            <a:r>
              <a:rPr lang="de-CH" dirty="0"/>
              <a:t>zuständig </a:t>
            </a:r>
            <a:r>
              <a:rPr lang="de-CH" dirty="0" smtClean="0"/>
              <a:t>ist; der Stadtpräsident ein «alter </a:t>
            </a:r>
            <a:r>
              <a:rPr lang="de-CH" dirty="0" err="1" smtClean="0"/>
              <a:t>Offliner</a:t>
            </a:r>
            <a:r>
              <a:rPr lang="de-CH" dirty="0" smtClean="0"/>
              <a:t>».</a:t>
            </a:r>
          </a:p>
          <a:p>
            <a:r>
              <a:rPr lang="de-CH" dirty="0" smtClean="0"/>
              <a:t>Die Praktikantin oder der Praktikant </a:t>
            </a:r>
            <a:r>
              <a:rPr lang="de-CH" b="1" dirty="0"/>
              <a:t>steht vor Dilemmas </a:t>
            </a:r>
            <a:r>
              <a:rPr lang="de-CH" dirty="0" smtClean="0"/>
              <a:t>des täglichen Lebens und grossen Entscheidungen für die Allgemeinheit! </a:t>
            </a:r>
          </a:p>
          <a:p>
            <a:r>
              <a:rPr lang="de-CH" dirty="0" smtClean="0"/>
              <a:t>Es gilt zu überleben und die richtigen Entscheide zu treffen, Geld, Zeit, Fachwissen über Daten zu ergattern.</a:t>
            </a:r>
          </a:p>
        </p:txBody>
      </p:sp>
      <p:sp>
        <p:nvSpPr>
          <p:cNvPr id="4" name="Espace réservé du numéro de diapositive 3"/>
          <p:cNvSpPr>
            <a:spLocks noGrp="1"/>
          </p:cNvSpPr>
          <p:nvPr>
            <p:ph type="sldNum" sz="quarter" idx="12"/>
          </p:nvPr>
        </p:nvSpPr>
        <p:spPr/>
        <p:txBody>
          <a:bodyPr/>
          <a:lstStyle/>
          <a:p>
            <a:fld id="{3839CFF0-E8D7-4000-A053-268F2116B1F9}" type="slidenum">
              <a:rPr lang="fr-CH" smtClean="0"/>
              <a:t>6</a:t>
            </a:fld>
            <a:endParaRPr lang="de-CH"/>
          </a:p>
        </p:txBody>
      </p:sp>
      <p:pic>
        <p:nvPicPr>
          <p:cNvPr id="5" name="Image 4"/>
          <p:cNvPicPr>
            <a:picLocks noChangeAspect="1"/>
          </p:cNvPicPr>
          <p:nvPr/>
        </p:nvPicPr>
        <p:blipFill>
          <a:blip r:embed="rId2"/>
          <a:stretch>
            <a:fillRect/>
          </a:stretch>
        </p:blipFill>
        <p:spPr>
          <a:xfrm>
            <a:off x="231056" y="6015315"/>
            <a:ext cx="1634813" cy="730273"/>
          </a:xfrm>
          <a:prstGeom prst="rect">
            <a:avLst/>
          </a:prstGeom>
        </p:spPr>
      </p:pic>
    </p:spTree>
    <p:extLst>
      <p:ext uri="{BB962C8B-B14F-4D97-AF65-F5344CB8AC3E}">
        <p14:creationId xmlns:p14="http://schemas.microsoft.com/office/powerpoint/2010/main" val="2146065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smtClean="0"/>
              <a:t>Inhalt</a:t>
            </a:r>
            <a:endParaRPr lang="de-CH" dirty="0"/>
          </a:p>
        </p:txBody>
      </p:sp>
      <p:sp>
        <p:nvSpPr>
          <p:cNvPr id="3" name="Espace réservé du contenu 2"/>
          <p:cNvSpPr>
            <a:spLocks noGrp="1"/>
          </p:cNvSpPr>
          <p:nvPr>
            <p:ph idx="1"/>
          </p:nvPr>
        </p:nvSpPr>
        <p:spPr>
          <a:xfrm>
            <a:off x="838200" y="1427692"/>
            <a:ext cx="10515600" cy="4351338"/>
          </a:xfrm>
        </p:spPr>
        <p:txBody>
          <a:bodyPr>
            <a:normAutofit fontScale="70000" lnSpcReduction="20000"/>
          </a:bodyPr>
          <a:lstStyle/>
          <a:p>
            <a:r>
              <a:rPr lang="de-CH" dirty="0" smtClean="0"/>
              <a:t>Nicht moralisierend</a:t>
            </a:r>
          </a:p>
          <a:p>
            <a:r>
              <a:rPr lang="de-CH" dirty="0" smtClean="0"/>
              <a:t>Gefahren für den Schutz der Privatsphäre und auch einige positive Aspekte von Big Data aufzeigen</a:t>
            </a:r>
          </a:p>
          <a:p>
            <a:r>
              <a:rPr lang="de-CH" b="1" dirty="0" smtClean="0"/>
              <a:t>Leben im Internet</a:t>
            </a:r>
            <a:r>
              <a:rPr lang="de-CH" dirty="0" smtClean="0"/>
              <a:t>: Online-Tracking, Wahl der E-Mail-Dienst, allgemeine Geschäftsbedingungen, Cookies, … </a:t>
            </a:r>
          </a:p>
          <a:p>
            <a:r>
              <a:rPr lang="de-CH" b="1" dirty="0" smtClean="0"/>
              <a:t>Soziale Netzwerke und Internetnutzung</a:t>
            </a:r>
            <a:r>
              <a:rPr lang="de-CH" dirty="0" smtClean="0"/>
              <a:t>:  Vertraulichkeitseinstellungen, Smartphones, Geolokalisierung, …</a:t>
            </a:r>
            <a:endParaRPr lang="de-CH" sz="2000" dirty="0" smtClean="0"/>
          </a:p>
          <a:p>
            <a:r>
              <a:rPr lang="de-CH" b="1" dirty="0" smtClean="0"/>
              <a:t>Staatliche Überwachung:</a:t>
            </a:r>
            <a:r>
              <a:rPr lang="de-CH" dirty="0" smtClean="0"/>
              <a:t> Videoüberwachung, von den Behörden gesammelte Daten, biometrischer Pass, … </a:t>
            </a:r>
            <a:endParaRPr lang="de-CH" sz="2000" dirty="0" smtClean="0"/>
          </a:p>
          <a:p>
            <a:r>
              <a:rPr lang="de-CH" b="1" dirty="0" smtClean="0"/>
              <a:t>Geschäft:</a:t>
            </a:r>
            <a:r>
              <a:rPr lang="de-CH" dirty="0" smtClean="0"/>
              <a:t> Treuekarten, Kreditpunkte, </a:t>
            </a:r>
            <a:r>
              <a:rPr lang="de-CH" dirty="0" err="1" smtClean="0"/>
              <a:t>Kundenprofiling</a:t>
            </a:r>
            <a:r>
              <a:rPr lang="de-CH" dirty="0" smtClean="0"/>
              <a:t>, Segmentierung, Data Brokers, gezielte Werbung, …</a:t>
            </a:r>
          </a:p>
          <a:p>
            <a:r>
              <a:rPr lang="de-CH" b="1" dirty="0" smtClean="0"/>
              <a:t>Gesundheit:</a:t>
            </a:r>
            <a:r>
              <a:rPr lang="de-CH" dirty="0" smtClean="0"/>
              <a:t> medizinische Daten, elektronisches Patientendossier, </a:t>
            </a:r>
            <a:r>
              <a:rPr lang="de-CH" dirty="0" err="1" smtClean="0"/>
              <a:t>Quantified</a:t>
            </a:r>
            <a:r>
              <a:rPr lang="de-CH" dirty="0" smtClean="0"/>
              <a:t> </a:t>
            </a:r>
            <a:r>
              <a:rPr lang="de-CH" dirty="0" err="1" smtClean="0"/>
              <a:t>Self</a:t>
            </a:r>
            <a:r>
              <a:rPr lang="de-CH" dirty="0" smtClean="0"/>
              <a:t>, DNA-Speicher, …</a:t>
            </a:r>
          </a:p>
          <a:p>
            <a:r>
              <a:rPr lang="de-CH" b="1" dirty="0" smtClean="0"/>
              <a:t>Weitere: </a:t>
            </a:r>
            <a:r>
              <a:rPr lang="de-CH" dirty="0" smtClean="0"/>
              <a:t>Internetgiganten (</a:t>
            </a:r>
            <a:r>
              <a:rPr lang="de-CH" dirty="0" err="1" smtClean="0"/>
              <a:t>GAFA</a:t>
            </a:r>
            <a:r>
              <a:rPr lang="de-CH" dirty="0" smtClean="0"/>
              <a:t>), Safe Harbour, Privacy </a:t>
            </a:r>
            <a:r>
              <a:rPr lang="de-CH" dirty="0" err="1" smtClean="0"/>
              <a:t>Shield</a:t>
            </a:r>
            <a:r>
              <a:rPr lang="de-CH" dirty="0" smtClean="0"/>
              <a:t>, Anfragen um Zugriff auf persönliche Daten zu erhalten, Videoüberwachung durch Private, Problematik Transport Telekommunikation usw.</a:t>
            </a:r>
          </a:p>
        </p:txBody>
      </p:sp>
      <p:sp>
        <p:nvSpPr>
          <p:cNvPr id="4" name="Espace réservé du numéro de diapositive 3"/>
          <p:cNvSpPr>
            <a:spLocks noGrp="1"/>
          </p:cNvSpPr>
          <p:nvPr>
            <p:ph type="sldNum" sz="quarter" idx="12"/>
          </p:nvPr>
        </p:nvSpPr>
        <p:spPr/>
        <p:txBody>
          <a:bodyPr/>
          <a:lstStyle/>
          <a:p>
            <a:fld id="{3839CFF0-E8D7-4000-A053-268F2116B1F9}" type="slidenum">
              <a:rPr lang="fr-CH" smtClean="0"/>
              <a:t>7</a:t>
            </a:fld>
            <a:endParaRPr lang="de-CH"/>
          </a:p>
        </p:txBody>
      </p:sp>
      <p:pic>
        <p:nvPicPr>
          <p:cNvPr id="5" name="Image 4"/>
          <p:cNvPicPr>
            <a:picLocks noChangeAspect="1"/>
          </p:cNvPicPr>
          <p:nvPr/>
        </p:nvPicPr>
        <p:blipFill>
          <a:blip r:embed="rId2"/>
          <a:stretch>
            <a:fillRect/>
          </a:stretch>
        </p:blipFill>
        <p:spPr>
          <a:xfrm>
            <a:off x="231056" y="6015315"/>
            <a:ext cx="1634813" cy="730273"/>
          </a:xfrm>
          <a:prstGeom prst="rect">
            <a:avLst/>
          </a:prstGeom>
        </p:spPr>
      </p:pic>
    </p:spTree>
    <p:extLst>
      <p:ext uri="{BB962C8B-B14F-4D97-AF65-F5344CB8AC3E}">
        <p14:creationId xmlns:p14="http://schemas.microsoft.com/office/powerpoint/2010/main" val="3177525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smtClean="0"/>
              <a:t>Das Game / ein paar Bilder (Work in Progress)</a:t>
            </a:r>
            <a:endParaRPr lang="de-CH" dirty="0"/>
          </a:p>
        </p:txBody>
      </p:sp>
      <p:pic>
        <p:nvPicPr>
          <p:cNvPr id="7" name="Espace réservé du contenu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381934"/>
            <a:ext cx="5181600" cy="3238719"/>
          </a:xfrm>
        </p:spPr>
      </p:pic>
      <p:pic>
        <p:nvPicPr>
          <p:cNvPr id="8" name="Espace réservé du contenu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381934"/>
            <a:ext cx="5181600" cy="3238719"/>
          </a:xfrm>
        </p:spPr>
      </p:pic>
      <p:sp>
        <p:nvSpPr>
          <p:cNvPr id="5" name="Espace réservé du numéro de diapositive 4"/>
          <p:cNvSpPr>
            <a:spLocks noGrp="1"/>
          </p:cNvSpPr>
          <p:nvPr>
            <p:ph type="sldNum" sz="quarter" idx="12"/>
          </p:nvPr>
        </p:nvSpPr>
        <p:spPr/>
        <p:txBody>
          <a:bodyPr/>
          <a:lstStyle/>
          <a:p>
            <a:fld id="{3839CFF0-E8D7-4000-A053-268F2116B1F9}" type="slidenum">
              <a:rPr lang="fr-CH" smtClean="0"/>
              <a:t>8</a:t>
            </a:fld>
            <a:endParaRPr lang="de-CH"/>
          </a:p>
        </p:txBody>
      </p:sp>
      <p:pic>
        <p:nvPicPr>
          <p:cNvPr id="6" name="Image 5"/>
          <p:cNvPicPr>
            <a:picLocks noChangeAspect="1"/>
          </p:cNvPicPr>
          <p:nvPr/>
        </p:nvPicPr>
        <p:blipFill>
          <a:blip r:embed="rId4"/>
          <a:stretch>
            <a:fillRect/>
          </a:stretch>
        </p:blipFill>
        <p:spPr>
          <a:xfrm>
            <a:off x="231056" y="6015315"/>
            <a:ext cx="1634813" cy="730273"/>
          </a:xfrm>
          <a:prstGeom prst="rect">
            <a:avLst/>
          </a:prstGeom>
        </p:spPr>
      </p:pic>
    </p:spTree>
    <p:extLst>
      <p:ext uri="{BB962C8B-B14F-4D97-AF65-F5344CB8AC3E}">
        <p14:creationId xmlns:p14="http://schemas.microsoft.com/office/powerpoint/2010/main" val="1841097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reedcampfilestorage.s3.amazonaws.com/Donnezmoi_mes_d_Ij4/Capture%20d%E2%80%99e%CC%81cran%202016-11-18%20a%CC%80%2011-95665.40.59.png?AWSAccessKeyId=AKIAI56FRGV4ETJQCNMQ&amp;Expires=1479839495&amp;Signature=i2MAT31z3Wws0CfroxaPE1TWW68%3D"/>
          <p:cNvPicPr>
            <a:picLocks noChangeAspect="1" noChangeArrowheads="1"/>
          </p:cNvPicPr>
          <p:nvPr/>
        </p:nvPicPr>
        <p:blipFill rotWithShape="1">
          <a:blip r:embed="rId2">
            <a:extLst>
              <a:ext uri="{28A0092B-C50C-407E-A947-70E740481C1C}">
                <a14:useLocalDpi xmlns:a14="http://schemas.microsoft.com/office/drawing/2010/main" val="0"/>
              </a:ext>
            </a:extLst>
          </a:blip>
          <a:srcRect t="17308"/>
          <a:stretch/>
        </p:blipFill>
        <p:spPr bwMode="auto">
          <a:xfrm>
            <a:off x="4642338" y="82062"/>
            <a:ext cx="5610431" cy="380288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de-CH" smtClean="0"/>
              <a:t>Das Game / Dilemmas</a:t>
            </a:r>
            <a:endParaRPr lang="de-CH" dirty="0"/>
          </a:p>
        </p:txBody>
      </p:sp>
      <p:sp>
        <p:nvSpPr>
          <p:cNvPr id="4" name="Espace réservé du numéro de diapositive 3"/>
          <p:cNvSpPr>
            <a:spLocks noGrp="1"/>
          </p:cNvSpPr>
          <p:nvPr>
            <p:ph type="sldNum" sz="quarter" idx="12"/>
          </p:nvPr>
        </p:nvSpPr>
        <p:spPr/>
        <p:txBody>
          <a:bodyPr/>
          <a:lstStyle/>
          <a:p>
            <a:fld id="{3839CFF0-E8D7-4000-A053-268F2116B1F9}" type="slidenum">
              <a:rPr lang="fr-CH" smtClean="0"/>
              <a:t>9</a:t>
            </a:fld>
            <a:endParaRPr lang="de-CH"/>
          </a:p>
        </p:txBody>
      </p:sp>
      <p:pic>
        <p:nvPicPr>
          <p:cNvPr id="6" name="Image 5"/>
          <p:cNvPicPr>
            <a:picLocks noChangeAspect="1"/>
          </p:cNvPicPr>
          <p:nvPr/>
        </p:nvPicPr>
        <p:blipFill>
          <a:blip r:embed="rId3"/>
          <a:stretch>
            <a:fillRect/>
          </a:stretch>
        </p:blipFill>
        <p:spPr>
          <a:xfrm>
            <a:off x="231056" y="6015315"/>
            <a:ext cx="1634813" cy="730273"/>
          </a:xfrm>
          <a:prstGeom prst="rect">
            <a:avLst/>
          </a:prstGeom>
        </p:spPr>
      </p:pic>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l="18783" t="51952" r="19993" b="5704"/>
          <a:stretch/>
        </p:blipFill>
        <p:spPr>
          <a:xfrm>
            <a:off x="2200765" y="4021467"/>
            <a:ext cx="7244862" cy="2836533"/>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7685" y="388246"/>
            <a:ext cx="2524033" cy="6013274"/>
          </a:xfrm>
          <a:prstGeom prst="rect">
            <a:avLst/>
          </a:prstGeom>
        </p:spPr>
      </p:pic>
      <p:pic>
        <p:nvPicPr>
          <p:cNvPr id="1026" name="Picture 2" descr="https://freedcampfilestorage.s3.amazonaws.com/Donnezmoi_mes_d_Ij4/Capture%20d%E2%80%99e%CC%81cran%202016-11-18%20a%CC%80%2011-07383.34.01.png?AWSAccessKeyId=AKIAI56FRGV4ETJQCNMQ&amp;Expires=1479839495&amp;Signature=Ml8LJB%2FN7h%2FiEcIM0UK%2FUerk40o%3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794"/>
          <a:stretch/>
        </p:blipFill>
        <p:spPr bwMode="auto">
          <a:xfrm>
            <a:off x="84727" y="1377996"/>
            <a:ext cx="4557611" cy="400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662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Words>
  <Application>Microsoft Office PowerPoint</Application>
  <PresentationFormat>Grand écran</PresentationFormat>
  <Paragraphs>100</Paragraphs>
  <Slides>15</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Calibri Light</vt:lpstr>
      <vt:lpstr>Thème Office</vt:lpstr>
      <vt:lpstr>Ein «Serious Game»</vt:lpstr>
      <vt:lpstr>Ziele</vt:lpstr>
      <vt:lpstr>Présentation PowerPoint</vt:lpstr>
      <vt:lpstr>Zielgruppe</vt:lpstr>
      <vt:lpstr>In der ganzen Schweiz und sogar im Ausland spielbar</vt:lpstr>
      <vt:lpstr>Das Game / Pitch</vt:lpstr>
      <vt:lpstr>Inhalt</vt:lpstr>
      <vt:lpstr>Das Game / ein paar Bilder (Work in Progress)</vt:lpstr>
      <vt:lpstr>Das Game / Dilemmas</vt:lpstr>
      <vt:lpstr>Das Game / Minigames und Videos</vt:lpstr>
      <vt:lpstr>Das Game / Technik</vt:lpstr>
      <vt:lpstr>Expertenpanel</vt:lpstr>
      <vt:lpstr>Partner</vt:lpstr>
      <vt:lpstr>Entwickler</vt:lpstr>
      <vt:lpstr>Présentation PowerPoint</vt:lpstr>
    </vt:vector>
  </TitlesOfParts>
  <Company>RTS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Serious Game</dc:title>
  <dc:creator>Schekter, Julien (RTS)</dc:creator>
  <cp:lastModifiedBy>Galley Liliane BSV</cp:lastModifiedBy>
  <cp:revision>29</cp:revision>
  <dcterms:created xsi:type="dcterms:W3CDTF">2016-09-29T07:05:42Z</dcterms:created>
  <dcterms:modified xsi:type="dcterms:W3CDTF">2016-11-23T07:18:32Z</dcterms:modified>
</cp:coreProperties>
</file>