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1" r:id="rId3"/>
    <p:sldId id="305" r:id="rId4"/>
    <p:sldId id="316" r:id="rId5"/>
    <p:sldId id="313" r:id="rId6"/>
    <p:sldId id="312" r:id="rId7"/>
    <p:sldId id="315" r:id="rId8"/>
    <p:sldId id="318" r:id="rId9"/>
    <p:sldId id="319" r:id="rId10"/>
    <p:sldId id="272" r:id="rId11"/>
    <p:sldId id="320" r:id="rId12"/>
    <p:sldId id="285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">
          <p15:clr>
            <a:srgbClr val="A4A3A4"/>
          </p15:clr>
        </p15:guide>
        <p15:guide id="2" orient="horz" pos="630">
          <p15:clr>
            <a:srgbClr val="A4A3A4"/>
          </p15:clr>
        </p15:guide>
        <p15:guide id="3" orient="horz" pos="4161">
          <p15:clr>
            <a:srgbClr val="A4A3A4"/>
          </p15:clr>
        </p15:guide>
        <p15:guide id="4" orient="horz" pos="2294">
          <p15:clr>
            <a:srgbClr val="A4A3A4"/>
          </p15:clr>
        </p15:guide>
        <p15:guide id="5" orient="horz" pos="111">
          <p15:clr>
            <a:srgbClr val="A4A3A4"/>
          </p15:clr>
        </p15:guide>
        <p15:guide id="6" orient="horz" pos="4315">
          <p15:clr>
            <a:srgbClr val="A4A3A4"/>
          </p15:clr>
        </p15:guide>
        <p15:guide id="7" orient="horz" pos="3918">
          <p15:clr>
            <a:srgbClr val="A4A3A4"/>
          </p15:clr>
        </p15:guide>
        <p15:guide id="8" orient="horz" pos="4211">
          <p15:clr>
            <a:srgbClr val="A4A3A4"/>
          </p15:clr>
        </p15:guide>
        <p15:guide id="9" orient="horz" pos="2438">
          <p15:clr>
            <a:srgbClr val="A4A3A4"/>
          </p15:clr>
        </p15:guide>
        <p15:guide id="10" pos="113">
          <p15:clr>
            <a:srgbClr val="A4A3A4"/>
          </p15:clr>
        </p15:guide>
        <p15:guide id="11" pos="5645">
          <p15:clr>
            <a:srgbClr val="A4A3A4"/>
          </p15:clr>
        </p15:guide>
        <p15:guide id="12" pos="2922">
          <p15:clr>
            <a:srgbClr val="A4A3A4"/>
          </p15:clr>
        </p15:guide>
        <p15:guide id="13" pos="2834">
          <p15:clr>
            <a:srgbClr val="A4A3A4"/>
          </p15:clr>
        </p15:guide>
        <p15:guide id="14" pos="226">
          <p15:clr>
            <a:srgbClr val="A4A3A4"/>
          </p15:clr>
        </p15:guide>
        <p15:guide id="15" pos="5533">
          <p15:clr>
            <a:srgbClr val="A4A3A4"/>
          </p15:clr>
        </p15:guide>
        <p15:guide id="16" orient="horz" pos="2384">
          <p15:clr>
            <a:srgbClr val="A4A3A4"/>
          </p15:clr>
        </p15:guide>
        <p15:guide id="17" orient="horz" pos="3929">
          <p15:clr>
            <a:srgbClr val="A4A3A4"/>
          </p15:clr>
        </p15:guide>
        <p15:guide id="18" orient="horz" pos="2456">
          <p15:clr>
            <a:srgbClr val="A4A3A4"/>
          </p15:clr>
        </p15:guide>
        <p15:guide id="19" pos="50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a S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6A"/>
    <a:srgbClr val="939FD1"/>
    <a:srgbClr val="45BFE3"/>
    <a:srgbClr val="C69FCA"/>
    <a:srgbClr val="63A7DC"/>
    <a:srgbClr val="5CBDB1"/>
    <a:srgbClr val="77C8D2"/>
    <a:srgbClr val="D7DA08"/>
    <a:srgbClr val="EF798A"/>
    <a:srgbClr val="F2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688" autoAdjust="0"/>
    <p:restoredTop sz="88744" autoAdjust="0"/>
  </p:normalViewPr>
  <p:slideViewPr>
    <p:cSldViewPr snapToObjects="1" showGuides="1">
      <p:cViewPr varScale="1">
        <p:scale>
          <a:sx n="103" d="100"/>
          <a:sy n="103" d="100"/>
        </p:scale>
        <p:origin x="1476" y="108"/>
      </p:cViewPr>
      <p:guideLst>
        <p:guide orient="horz" pos="902"/>
        <p:guide orient="horz" pos="630"/>
        <p:guide orient="horz" pos="4161"/>
        <p:guide orient="horz" pos="2294"/>
        <p:guide orient="horz" pos="111"/>
        <p:guide orient="horz" pos="4315"/>
        <p:guide orient="horz" pos="3918"/>
        <p:guide orient="horz" pos="4211"/>
        <p:guide orient="horz" pos="2438"/>
        <p:guide pos="113"/>
        <p:guide pos="5645"/>
        <p:guide pos="2922"/>
        <p:guide pos="2834"/>
        <p:guide pos="226"/>
        <p:guide pos="5533"/>
        <p:guide orient="horz" pos="2384"/>
        <p:guide orient="horz" pos="3929"/>
        <p:guide orient="horz" pos="2456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6A9529-FE8D-4B56-A5A2-598012B79B8A}" type="datetimeFigureOut">
              <a:rPr lang="de-CH" smtClean="0"/>
              <a:pPr/>
              <a:t>14.11.2016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931834D-4050-4FE2-BD2A-73C2760E5E2D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5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Zum sozialen Wandel:</a:t>
            </a:r>
          </a:p>
          <a:p>
            <a:endParaRPr lang="de-CH" dirty="0" smtClean="0"/>
          </a:p>
          <a:p>
            <a:r>
              <a:rPr lang="en-US" dirty="0" err="1" smtClean="0"/>
              <a:t>Kommerzialisierung</a:t>
            </a:r>
            <a:r>
              <a:rPr lang="en-US" dirty="0" smtClean="0"/>
              <a:t> der </a:t>
            </a:r>
            <a:r>
              <a:rPr lang="en-US" dirty="0" err="1" smtClean="0"/>
              <a:t>Kindheit</a:t>
            </a:r>
            <a:r>
              <a:rPr lang="en-US" dirty="0" smtClean="0"/>
              <a:t> / </a:t>
            </a:r>
            <a:r>
              <a:rPr lang="en-US" dirty="0" err="1" smtClean="0"/>
              <a:t>kinderspezifisches</a:t>
            </a:r>
            <a:r>
              <a:rPr lang="en-US" dirty="0" smtClean="0"/>
              <a:t> Marketing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16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COST steht für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European Cooperation in Science and Technology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COST Actions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gibt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seit 1971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Verbund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von 36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europäischen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Ländern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Ziel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von COST: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Forscherinnen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und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Forscher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die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einem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forschen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zusammenzubringen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Schweiz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vollwertiges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Mitglied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supported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durch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das EU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Programm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Horizon 2020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Cost Action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demokratische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geführt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Abstimmungen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dirty="0" err="1" smtClean="0"/>
              <a:t>DigiLitEY</a:t>
            </a:r>
            <a:r>
              <a:rPr lang="en-US" dirty="0" smtClean="0"/>
              <a:t>: </a:t>
            </a:r>
            <a:r>
              <a:rPr lang="en-US" dirty="0" err="1" smtClean="0"/>
              <a:t>Medienkompetenz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multimodale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Praktiken</a:t>
            </a:r>
            <a:r>
              <a:rPr lang="en-US" baseline="0" dirty="0" smtClean="0"/>
              <a:t> (multimodal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Sinn von Text und </a:t>
            </a:r>
            <a:r>
              <a:rPr lang="en-US" baseline="0" dirty="0" err="1" smtClean="0"/>
              <a:t>Bild</a:t>
            </a:r>
            <a:r>
              <a:rPr lang="en-US" baseline="0" dirty="0" smtClean="0"/>
              <a:t> und Videos und Icons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61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Neben</a:t>
            </a:r>
            <a:r>
              <a:rPr lang="de-CH" baseline="0" dirty="0" smtClean="0"/>
              <a:t> den europäischen </a:t>
            </a:r>
            <a:r>
              <a:rPr lang="de-CH" baseline="0" dirty="0" err="1" smtClean="0"/>
              <a:t>Cost</a:t>
            </a:r>
            <a:r>
              <a:rPr lang="de-CH" baseline="0" dirty="0" smtClean="0"/>
              <a:t> Ländern, sind auch </a:t>
            </a:r>
            <a:r>
              <a:rPr lang="de-CH" baseline="0" dirty="0" err="1" smtClean="0"/>
              <a:t>Autralien</a:t>
            </a:r>
            <a:r>
              <a:rPr lang="de-CH" baseline="0" dirty="0" smtClean="0"/>
              <a:t> und Kanada mit an Board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470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Open Source</a:t>
            </a:r>
          </a:p>
          <a:p>
            <a:r>
              <a:rPr lang="de-CH" dirty="0" smtClean="0"/>
              <a:t>Auch als App erhältlich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23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Open Source</a:t>
            </a:r>
          </a:p>
          <a:p>
            <a:r>
              <a:rPr lang="de-CH" dirty="0" smtClean="0"/>
              <a:t>Auch als App erhältlich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834D-4050-4FE2-BD2A-73C2760E5E2D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23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F28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grpSp>
        <p:nvGrpSpPr>
          <p:cNvPr id="30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31" name="Rechteck 30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07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4139285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638675" y="1386000"/>
            <a:ext cx="4144963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829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F28C5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3" name="Gerade Verbindung 12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3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8" name="Rechteck 27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de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Psychologisches Institut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4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EF798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31" name="Gerade Verbindung 30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de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Psychologisches Institut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77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77C8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de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Psychologisches Institut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77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80000" y="180000"/>
            <a:ext cx="8781438" cy="6493850"/>
          </a:xfrm>
          <a:prstGeom prst="rect">
            <a:avLst/>
          </a:prstGeom>
          <a:solidFill>
            <a:srgbClr val="D7DA0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9293489" y="172047"/>
            <a:ext cx="1735543" cy="384721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950"/>
              </a:lnSpc>
            </a:pPr>
            <a:r>
              <a:rPr lang="de-CH" sz="800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6" name="Gruppierung 2"/>
          <p:cNvGrpSpPr/>
          <p:nvPr userDrawn="1"/>
        </p:nvGrpSpPr>
        <p:grpSpPr>
          <a:xfrm>
            <a:off x="9293489" y="987425"/>
            <a:ext cx="1735543" cy="3470946"/>
            <a:chOff x="9293489" y="172047"/>
            <a:chExt cx="1735543" cy="3470946"/>
          </a:xfrm>
        </p:grpSpPr>
        <p:sp>
          <p:nvSpPr>
            <p:cNvPr id="27" name="Rechteck 26"/>
            <p:cNvSpPr/>
            <p:nvPr userDrawn="1"/>
          </p:nvSpPr>
          <p:spPr>
            <a:xfrm>
              <a:off x="9293489" y="172047"/>
              <a:ext cx="1735543" cy="64120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8423638" cy="483382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de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Psychologisches Institut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6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939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0000" y="176213"/>
            <a:ext cx="8785226" cy="60436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08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4" y="1431926"/>
            <a:ext cx="8424863" cy="482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11" name="Gruppierung 10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523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1431926"/>
            <a:ext cx="4140000" cy="47942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69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EF7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0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"/>
          </p:nvPr>
        </p:nvSpPr>
        <p:spPr>
          <a:xfrm>
            <a:off x="360000" y="1386000"/>
            <a:ext cx="4140000" cy="4860000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343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1431926"/>
            <a:ext cx="4140000" cy="23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1"/>
          </p:nvPr>
        </p:nvSpPr>
        <p:spPr>
          <a:xfrm>
            <a:off x="358775" y="3886175"/>
            <a:ext cx="4140000" cy="23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834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half" idx="12"/>
          </p:nvPr>
        </p:nvSpPr>
        <p:spPr>
          <a:xfrm>
            <a:off x="354013" y="3822698"/>
            <a:ext cx="4140000" cy="240030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600"/>
              </a:spcBef>
              <a:defRPr sz="1800"/>
            </a:lvl1pPr>
            <a:lvl2pPr marL="270000" indent="-270000">
              <a:lnSpc>
                <a:spcPts val="2200"/>
              </a:lnSpc>
              <a:spcBef>
                <a:spcPts val="600"/>
              </a:spcBef>
              <a:defRPr sz="1800"/>
            </a:lvl2pPr>
            <a:lvl3pPr marL="540000" indent="-270000">
              <a:lnSpc>
                <a:spcPts val="2200"/>
              </a:lnSpc>
              <a:spcBef>
                <a:spcPts val="600"/>
              </a:spcBef>
              <a:defRPr sz="1800"/>
            </a:lvl3pPr>
            <a:lvl4pPr marL="810000" indent="-270000">
              <a:lnSpc>
                <a:spcPts val="2200"/>
              </a:lnSpc>
              <a:spcBef>
                <a:spcPts val="600"/>
              </a:spcBef>
              <a:defRPr sz="1800"/>
            </a:lvl4pPr>
            <a:lvl5pPr marL="1080000" indent="-270000">
              <a:lnSpc>
                <a:spcPts val="2200"/>
              </a:lnSpc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4644008" y="1431926"/>
            <a:ext cx="4140000" cy="479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7" name="Bildplatzhalter 2"/>
          <p:cNvSpPr>
            <a:spLocks noGrp="1"/>
          </p:cNvSpPr>
          <p:nvPr>
            <p:ph type="pic" idx="1"/>
          </p:nvPr>
        </p:nvSpPr>
        <p:spPr>
          <a:xfrm>
            <a:off x="358775" y="1431926"/>
            <a:ext cx="4140000" cy="23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24" name="Gruppierung 23"/>
          <p:cNvGrpSpPr/>
          <p:nvPr userDrawn="1"/>
        </p:nvGrpSpPr>
        <p:grpSpPr>
          <a:xfrm>
            <a:off x="-306542" y="-298107"/>
            <a:ext cx="9090542" cy="6521107"/>
            <a:chOff x="-306542" y="-298107"/>
            <a:chExt cx="9090542" cy="6521107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993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968000" y="7038000"/>
            <a:ext cx="3420000" cy="216000"/>
          </a:xfrm>
        </p:spPr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10575" y="7038000"/>
            <a:ext cx="360000" cy="2160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6073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usatzelemente Porträ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/>
          </p:nvPr>
        </p:nvSpPr>
        <p:spPr>
          <a:xfrm>
            <a:off x="358775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3" name="Freihandform: Form 7"/>
          <p:cNvSpPr>
            <a:spLocks noGrp="1" noChangeAspect="1"/>
          </p:cNvSpPr>
          <p:nvPr>
            <p:ph type="pic" sz="quarter" idx="11"/>
          </p:nvPr>
        </p:nvSpPr>
        <p:spPr>
          <a:xfrm>
            <a:off x="2567063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4" name="Freihandform: Form 7"/>
          <p:cNvSpPr>
            <a:spLocks noGrp="1" noChangeAspect="1"/>
          </p:cNvSpPr>
          <p:nvPr>
            <p:ph type="pic" sz="quarter" idx="12"/>
          </p:nvPr>
        </p:nvSpPr>
        <p:spPr>
          <a:xfrm>
            <a:off x="4775351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5" name="Freihandform: Form 7"/>
          <p:cNvSpPr>
            <a:spLocks noGrp="1" noChangeAspect="1"/>
          </p:cNvSpPr>
          <p:nvPr>
            <p:ph type="pic" sz="quarter" idx="13"/>
          </p:nvPr>
        </p:nvSpPr>
        <p:spPr>
          <a:xfrm>
            <a:off x="6983638" y="38703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 smtClean="0"/>
              <a:t>Zusatzelemente für Präsentationen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968000" y="7020000"/>
            <a:ext cx="3420000" cy="216000"/>
          </a:xfrm>
        </p:spPr>
        <p:txBody>
          <a:bodyPr/>
          <a:lstStyle/>
          <a:p>
            <a:r>
              <a:rPr lang="de-CH" dirty="0" smtClean="0"/>
              <a:t>Optional Fusszeilentext hier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410575" y="7020000"/>
            <a:ext cx="360000" cy="2160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955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77C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21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22" name="Rechteck 21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17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1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D7DA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5CB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63A7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C6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45B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8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9" name="Rechteck 18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6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80000" y="180000"/>
            <a:ext cx="8784000" cy="6493850"/>
          </a:xfrm>
          <a:prstGeom prst="rect">
            <a:avLst/>
          </a:prstGeom>
          <a:solidFill>
            <a:srgbClr val="939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630362" y="4488225"/>
            <a:ext cx="6837725" cy="50165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608138" y="2662976"/>
            <a:ext cx="6837726" cy="1328000"/>
          </a:xfrm>
        </p:spPr>
        <p:txBody>
          <a:bodyPr/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de-CH" dirty="0" smtClean="0"/>
              <a:t>Musterpräsentation</a:t>
            </a:r>
            <a:endParaRPr lang="de-CH" dirty="0"/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9293489" y="172047"/>
            <a:ext cx="1735543" cy="6677273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8472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950"/>
                </a:lnSpc>
              </a:pP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800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latin typeface="Arial"/>
                <a:cs typeface="Arial"/>
              </a:endParaRPr>
            </a:p>
          </p:txBody>
        </p:sp>
      </p:grpSp>
      <p:pic>
        <p:nvPicPr>
          <p:cNvPr id="21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" y="265475"/>
            <a:ext cx="4336862" cy="1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1384755"/>
            <a:ext cx="8424863" cy="48350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968000" y="6516000"/>
            <a:ext cx="342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Optional Fusszeilentext hier</a:t>
            </a:r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58775" y="6415831"/>
            <a:ext cx="8428038" cy="316169"/>
            <a:chOff x="358775" y="6415831"/>
            <a:chExt cx="8428038" cy="316169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de-CH" sz="900" b="1" i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Psychologisches Institut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410575" y="6516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181B40-2182-4562-A098-97B8E752452B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45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4" r:id="rId11"/>
    <p:sldLayoutId id="2147483668" r:id="rId12"/>
    <p:sldLayoutId id="2147483676" r:id="rId13"/>
    <p:sldLayoutId id="2147483677" r:id="rId14"/>
    <p:sldLayoutId id="2147483678" r:id="rId15"/>
    <p:sldLayoutId id="2147483654" r:id="rId16"/>
    <p:sldLayoutId id="2147483657" r:id="rId17"/>
    <p:sldLayoutId id="2147483683" r:id="rId18"/>
    <p:sldLayoutId id="2147483680" r:id="rId19"/>
    <p:sldLayoutId id="2147483684" r:id="rId20"/>
    <p:sldLayoutId id="2147483681" r:id="rId21"/>
    <p:sldLayoutId id="2147483685" r:id="rId22"/>
    <p:sldLayoutId id="2147483679" r:id="rId23"/>
    <p:sldLayoutId id="2147483686" r:id="rId24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457200" rtl="0" eaLnBrk="1" latinLnBrk="0" hangingPunct="1">
        <a:lnSpc>
          <a:spcPts val="3200"/>
        </a:lnSpc>
        <a:spcBef>
          <a:spcPct val="0"/>
        </a:spcBef>
        <a:buFontTx/>
        <a:buNone/>
        <a:defRPr sz="32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7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54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81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080000" indent="-270000" algn="l" defTabSz="4572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Bern, 24. November 2015</a:t>
            </a:r>
          </a:p>
          <a:p>
            <a:r>
              <a:rPr lang="de-CH" dirty="0" smtClean="0"/>
              <a:t>Gregor Waller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DigiLitEY</a:t>
            </a:r>
            <a:r>
              <a:rPr lang="de-CH" dirty="0"/>
              <a:t> </a:t>
            </a:r>
            <a:r>
              <a:rPr lang="de-CH" dirty="0" err="1"/>
              <a:t>Cost</a:t>
            </a:r>
            <a:r>
              <a:rPr lang="de-CH" dirty="0"/>
              <a:t> Action</a:t>
            </a:r>
            <a:br>
              <a:rPr lang="de-CH" dirty="0"/>
            </a:br>
            <a:r>
              <a:rPr lang="de-CH" dirty="0" smtClean="0"/>
              <a:t>IS1410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58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Aktuelles aus der Action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664" y="1370541"/>
            <a:ext cx="3576263" cy="4849283"/>
          </a:xfrm>
        </p:spPr>
        <p:txBody>
          <a:bodyPr/>
          <a:lstStyle/>
          <a:p>
            <a:r>
              <a:rPr lang="de-CH" b="1" dirty="0" smtClean="0"/>
              <a:t>Happy </a:t>
            </a:r>
            <a:r>
              <a:rPr lang="de-CH" b="1" dirty="0" err="1" smtClean="0"/>
              <a:t>Onlife</a:t>
            </a:r>
            <a:r>
              <a:rPr lang="de-CH" b="1" dirty="0" smtClean="0"/>
              <a:t>: </a:t>
            </a:r>
            <a:r>
              <a:rPr lang="de-CH" b="1" dirty="0" err="1" smtClean="0"/>
              <a:t>Together</a:t>
            </a:r>
            <a:r>
              <a:rPr lang="de-CH" b="1" dirty="0" smtClean="0"/>
              <a:t> in the digital World</a:t>
            </a:r>
            <a:endParaRPr lang="de-CH" b="1" dirty="0"/>
          </a:p>
          <a:p>
            <a:r>
              <a:rPr lang="de-CH" b="1" dirty="0" smtClean="0"/>
              <a:t>Entwickelt vom Joint Research Center (JRC) in </a:t>
            </a:r>
            <a:r>
              <a:rPr lang="de-CH" b="1" dirty="0" err="1" smtClean="0"/>
              <a:t>Ispra</a:t>
            </a:r>
            <a:endParaRPr lang="de-CH" b="1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484605"/>
            <a:ext cx="4752132" cy="33623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Aktuelles aus der Action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664" y="1370541"/>
            <a:ext cx="3576263" cy="4849283"/>
          </a:xfrm>
        </p:spPr>
        <p:txBody>
          <a:bodyPr/>
          <a:lstStyle/>
          <a:p>
            <a:r>
              <a:rPr lang="de-CH" b="1" dirty="0" err="1" smtClean="0"/>
              <a:t>IoT</a:t>
            </a:r>
            <a:endParaRPr lang="de-CH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3264">
            <a:off x="4868392" y="1512165"/>
            <a:ext cx="4009559" cy="2586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50" y="1484626"/>
            <a:ext cx="3959423" cy="26418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2346" y="3784600"/>
            <a:ext cx="3880218" cy="2586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44008" y="1911350"/>
            <a:ext cx="4154487" cy="3245842"/>
          </a:xfrm>
        </p:spPr>
        <p:txBody>
          <a:bodyPr/>
          <a:lstStyle/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400" b="1" dirty="0" smtClean="0"/>
              <a:t>Gregor Waller</a:t>
            </a:r>
            <a:endParaRPr lang="de-CH" sz="1400" b="1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de-CH" sz="1400" b="1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400" dirty="0" smtClean="0"/>
              <a:t>ZHAW Zürcher Hochschule </a:t>
            </a:r>
            <a:br>
              <a:rPr lang="de-CH" sz="1400" dirty="0" smtClean="0"/>
            </a:br>
            <a:r>
              <a:rPr lang="de-CH" sz="1400" dirty="0" smtClean="0"/>
              <a:t>für Angewandte Wissenschaften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400" b="1" dirty="0" smtClean="0"/>
              <a:t>Departement Angewandte Psychologie</a:t>
            </a:r>
            <a:r>
              <a:rPr lang="de-CH" sz="1400" dirty="0"/>
              <a:t/>
            </a:r>
            <a:br>
              <a:rPr lang="de-CH" sz="1400" dirty="0"/>
            </a:br>
            <a:r>
              <a:rPr lang="de-CH" sz="1400" dirty="0" smtClean="0"/>
              <a:t>Psychologisches Institut</a:t>
            </a:r>
            <a:br>
              <a:rPr lang="de-CH" sz="1400" dirty="0" smtClean="0"/>
            </a:br>
            <a:r>
              <a:rPr lang="de-CH" sz="1400" b="1" dirty="0"/>
              <a:t/>
            </a:r>
            <a:br>
              <a:rPr lang="de-CH" sz="1400" b="1" dirty="0"/>
            </a:br>
            <a:r>
              <a:rPr lang="de-CH" sz="1400" dirty="0" smtClean="0"/>
              <a:t>Pfingstweidstrasse </a:t>
            </a:r>
            <a:r>
              <a:rPr lang="de-CH" sz="1400" dirty="0"/>
              <a:t>96</a:t>
            </a:r>
            <a:br>
              <a:rPr lang="de-CH" sz="1400" dirty="0"/>
            </a:br>
            <a:r>
              <a:rPr lang="de-CH" sz="1400" dirty="0"/>
              <a:t>Postfach 707</a:t>
            </a:r>
            <a:br>
              <a:rPr lang="de-CH" sz="1400" dirty="0"/>
            </a:br>
            <a:r>
              <a:rPr lang="de-CH" sz="1400" dirty="0"/>
              <a:t>CH-8037 </a:t>
            </a:r>
            <a:r>
              <a:rPr lang="de-CH" sz="1400" dirty="0" err="1"/>
              <a:t>Zürich</a:t>
            </a:r>
            <a:endParaRPr lang="de-CH" sz="1400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400" dirty="0"/>
              <a:t>Tel. +41 58 934 83 </a:t>
            </a:r>
            <a:r>
              <a:rPr lang="de-CH" sz="1400" dirty="0" smtClean="0"/>
              <a:t>10</a:t>
            </a:r>
            <a:r>
              <a:rPr lang="de-CH" sz="1400" dirty="0"/>
              <a:t/>
            </a:r>
            <a:br>
              <a:rPr lang="de-CH" sz="1400" dirty="0"/>
            </a:br>
            <a:r>
              <a:rPr lang="de-CH" sz="1400" dirty="0"/>
              <a:t>Fax +41 58 935 83 </a:t>
            </a:r>
            <a:r>
              <a:rPr lang="de-CH" sz="1400" dirty="0" smtClean="0"/>
              <a:t>10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DE" sz="1400" dirty="0"/>
              <a:t>info.psychologie@zhaw.ch</a:t>
            </a:r>
            <a:endParaRPr lang="de-CH" sz="1400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400" dirty="0" smtClean="0"/>
              <a:t>www.zhaw.ch/psychologie/pi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9013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de-CH" dirty="0" smtClean="0"/>
              <a:t>Hintergrund</a:t>
            </a:r>
          </a:p>
          <a:p>
            <a:pPr lvl="1"/>
            <a:r>
              <a:rPr lang="de-CH" dirty="0" smtClean="0"/>
              <a:t>Eckdaten der </a:t>
            </a:r>
            <a:r>
              <a:rPr lang="de-CH" dirty="0" err="1" smtClean="0"/>
              <a:t>Cost</a:t>
            </a:r>
            <a:r>
              <a:rPr lang="de-CH" dirty="0" smtClean="0"/>
              <a:t> Action</a:t>
            </a:r>
            <a:endParaRPr lang="de-CH" dirty="0"/>
          </a:p>
          <a:p>
            <a:pPr lvl="1"/>
            <a:r>
              <a:rPr lang="de-CH" dirty="0"/>
              <a:t>Wer ist </a:t>
            </a:r>
            <a:r>
              <a:rPr lang="de-CH" dirty="0" smtClean="0"/>
              <a:t>dabei?</a:t>
            </a:r>
          </a:p>
          <a:p>
            <a:pPr lvl="1"/>
            <a:r>
              <a:rPr lang="de-CH" dirty="0" smtClean="0"/>
              <a:t>Modell</a:t>
            </a:r>
            <a:endParaRPr lang="de-CH" dirty="0"/>
          </a:p>
          <a:p>
            <a:pPr lvl="1"/>
            <a:r>
              <a:rPr lang="de-CH" dirty="0" smtClean="0"/>
              <a:t>Ziele der </a:t>
            </a:r>
            <a:r>
              <a:rPr lang="de-CH" dirty="0" err="1" smtClean="0"/>
              <a:t>Cost</a:t>
            </a:r>
            <a:r>
              <a:rPr lang="de-CH" dirty="0" smtClean="0"/>
              <a:t> Action</a:t>
            </a:r>
          </a:p>
          <a:p>
            <a:pPr lvl="1"/>
            <a:r>
              <a:rPr lang="de-CH" dirty="0"/>
              <a:t>Aktuelles aus der Action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Bern, 24.11.2016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47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de-CH" dirty="0" smtClean="0"/>
              <a:t>Hintergrund 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Rascher</a:t>
            </a:r>
            <a:r>
              <a:rPr lang="en-US" b="1" dirty="0" smtClean="0"/>
              <a:t> </a:t>
            </a:r>
            <a:r>
              <a:rPr lang="en-US" b="1" dirty="0" err="1" smtClean="0"/>
              <a:t>technologischer</a:t>
            </a:r>
            <a:r>
              <a:rPr lang="en-US" b="1" dirty="0" smtClean="0"/>
              <a:t> </a:t>
            </a:r>
            <a:r>
              <a:rPr lang="en-US" b="1" dirty="0" err="1" smtClean="0"/>
              <a:t>Wandel</a:t>
            </a:r>
            <a:endParaRPr lang="en-US" b="1" dirty="0" smtClean="0"/>
          </a:p>
          <a:p>
            <a:pPr lvl="2"/>
            <a:r>
              <a:rPr lang="en-US" dirty="0" smtClean="0"/>
              <a:t>Touchscreens (Tablet / Smartphone)</a:t>
            </a:r>
          </a:p>
          <a:p>
            <a:pPr lvl="2"/>
            <a:r>
              <a:rPr lang="en-US" dirty="0" smtClean="0"/>
              <a:t>Wearables</a:t>
            </a:r>
          </a:p>
          <a:p>
            <a:pPr lvl="2"/>
            <a:r>
              <a:rPr lang="en-US" dirty="0" smtClean="0"/>
              <a:t>Augmented Reality</a:t>
            </a:r>
          </a:p>
          <a:p>
            <a:pPr lvl="2"/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Smart Toys und Games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Kinder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elektronische</a:t>
            </a:r>
            <a:r>
              <a:rPr lang="en-US" dirty="0"/>
              <a:t> Medien </a:t>
            </a:r>
            <a:r>
              <a:rPr lang="en-US" b="1" dirty="0" err="1"/>
              <a:t>immer</a:t>
            </a:r>
            <a:r>
              <a:rPr lang="en-US" b="1" dirty="0"/>
              <a:t> </a:t>
            </a:r>
            <a:r>
              <a:rPr lang="en-US" b="1" dirty="0" err="1" smtClean="0"/>
              <a:t>früher</a:t>
            </a:r>
            <a:endParaRPr lang="en-US" b="1" dirty="0" smtClean="0"/>
          </a:p>
          <a:p>
            <a:pPr lvl="2"/>
            <a:endParaRPr lang="en-US" dirty="0"/>
          </a:p>
          <a:p>
            <a:pPr marL="270000" lvl="2"/>
            <a:r>
              <a:rPr lang="en-US" b="1" dirty="0" err="1"/>
              <a:t>Sozialer</a:t>
            </a:r>
            <a:r>
              <a:rPr lang="en-US" b="1" dirty="0"/>
              <a:t> </a:t>
            </a:r>
            <a:r>
              <a:rPr lang="en-US" b="1" dirty="0" err="1" smtClean="0"/>
              <a:t>Wandel</a:t>
            </a:r>
            <a:endParaRPr lang="en-US" b="1" dirty="0"/>
          </a:p>
          <a:p>
            <a:pPr marL="540000" lvl="3"/>
            <a:r>
              <a:rPr lang="en-US" dirty="0" err="1" smtClean="0"/>
              <a:t>Veränderung</a:t>
            </a:r>
            <a:r>
              <a:rPr lang="en-US" dirty="0" smtClean="0"/>
              <a:t> der </a:t>
            </a:r>
            <a:r>
              <a:rPr lang="en-US" dirty="0" err="1" smtClean="0"/>
              <a:t>Familie</a:t>
            </a:r>
            <a:endParaRPr lang="en-US" dirty="0"/>
          </a:p>
          <a:p>
            <a:pPr marL="540000" lvl="3"/>
            <a:r>
              <a:rPr lang="en-US" dirty="0" err="1" smtClean="0"/>
              <a:t>Professionalisierte</a:t>
            </a:r>
            <a:r>
              <a:rPr lang="en-US" dirty="0" smtClean="0"/>
              <a:t> </a:t>
            </a:r>
            <a:r>
              <a:rPr lang="en-US" dirty="0" err="1" smtClean="0"/>
              <a:t>Kinderbetreuung</a:t>
            </a:r>
            <a:endParaRPr lang="en-US" dirty="0" smtClean="0"/>
          </a:p>
          <a:p>
            <a:pPr marL="540000" lvl="3"/>
            <a:r>
              <a:rPr lang="en-US" dirty="0" err="1" smtClean="0"/>
              <a:t>Weniger</a:t>
            </a:r>
            <a:r>
              <a:rPr lang="en-US" dirty="0" smtClean="0"/>
              <a:t> outdoor Spiel </a:t>
            </a:r>
            <a:r>
              <a:rPr lang="en-US" dirty="0" err="1" smtClean="0"/>
              <a:t>mehr</a:t>
            </a:r>
            <a:r>
              <a:rPr lang="en-US" dirty="0" smtClean="0"/>
              <a:t> </a:t>
            </a:r>
            <a:r>
              <a:rPr lang="en-US" dirty="0" err="1" smtClean="0"/>
              <a:t>kontrolliertes</a:t>
            </a:r>
            <a:r>
              <a:rPr lang="en-US" dirty="0" smtClean="0"/>
              <a:t> indoor Spiel</a:t>
            </a:r>
          </a:p>
          <a:p>
            <a:pPr marL="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b="1" dirty="0" err="1" smtClean="0"/>
              <a:t>Herausforderungen</a:t>
            </a:r>
            <a:r>
              <a:rPr lang="en-US" dirty="0" smtClean="0"/>
              <a:t> für </a:t>
            </a:r>
            <a:r>
              <a:rPr lang="en-US" b="1" dirty="0" err="1" smtClean="0"/>
              <a:t>Erziehungsberechtigte</a:t>
            </a:r>
            <a:r>
              <a:rPr lang="en-US" dirty="0" smtClean="0"/>
              <a:t> und Kinder</a:t>
            </a:r>
          </a:p>
          <a:p>
            <a:pPr marL="270000" lvl="3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06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de-CH" dirty="0" smtClean="0"/>
              <a:t>Hintergrund II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Wandel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Schulsystem</a:t>
            </a:r>
            <a:endParaRPr lang="en-US" b="1" dirty="0" smtClean="0"/>
          </a:p>
          <a:p>
            <a:pPr lvl="2"/>
            <a:r>
              <a:rPr lang="en-US" dirty="0"/>
              <a:t>“</a:t>
            </a:r>
            <a:r>
              <a:rPr lang="en-US" dirty="0" err="1"/>
              <a:t>Verschulte</a:t>
            </a:r>
            <a:r>
              <a:rPr lang="en-US" dirty="0"/>
              <a:t> </a:t>
            </a:r>
            <a:r>
              <a:rPr lang="en-US" dirty="0" err="1"/>
              <a:t>Gesellschaft</a:t>
            </a:r>
            <a:r>
              <a:rPr lang="en-US" dirty="0" smtClean="0"/>
              <a:t>”: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früher</a:t>
            </a:r>
            <a:r>
              <a:rPr lang="en-US" dirty="0"/>
              <a:t>,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 smtClean="0"/>
              <a:t>standardisierter</a:t>
            </a:r>
            <a:endParaRPr lang="en-US" dirty="0" smtClean="0"/>
          </a:p>
          <a:p>
            <a:pPr lvl="2"/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Kompetenzen</a:t>
            </a:r>
            <a:r>
              <a:rPr lang="en-US" dirty="0" smtClean="0"/>
              <a:t> / </a:t>
            </a:r>
            <a:r>
              <a:rPr lang="en-US" dirty="0" err="1" smtClean="0"/>
              <a:t>Literalitäten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?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Neue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Herausforderungen</a:t>
            </a:r>
            <a:r>
              <a:rPr lang="en-US" dirty="0" smtClean="0">
                <a:sym typeface="Wingdings" panose="05000000000000000000" pitchFamily="2" charset="2"/>
              </a:rPr>
              <a:t> an das </a:t>
            </a:r>
            <a:r>
              <a:rPr lang="en-US" b="1" dirty="0" err="1" smtClean="0">
                <a:sym typeface="Wingdings" panose="05000000000000000000" pitchFamily="2" charset="2"/>
              </a:rPr>
              <a:t>Schulsystem</a:t>
            </a:r>
            <a:endParaRPr lang="en-US" b="1" dirty="0" smtClean="0"/>
          </a:p>
          <a:p>
            <a:pPr lvl="2"/>
            <a:endParaRPr lang="en-US" dirty="0"/>
          </a:p>
          <a:p>
            <a:pPr marL="2700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/>
              <a:t>Wenig</a:t>
            </a:r>
            <a:r>
              <a:rPr lang="en-US" b="1" dirty="0" smtClean="0"/>
              <a:t> </a:t>
            </a:r>
            <a:r>
              <a:rPr lang="en-US" b="1" dirty="0" err="1"/>
              <a:t>Forschung</a:t>
            </a:r>
            <a:r>
              <a:rPr lang="en-US" b="1" dirty="0"/>
              <a:t> </a:t>
            </a:r>
            <a:r>
              <a:rPr lang="en-US" b="1" dirty="0" err="1" smtClean="0"/>
              <a:t>zum</a:t>
            </a:r>
            <a:r>
              <a:rPr lang="en-US" b="1" dirty="0" smtClean="0"/>
              <a:t> </a:t>
            </a:r>
            <a:r>
              <a:rPr lang="en-US" b="1" dirty="0" err="1"/>
              <a:t>Medienumgang</a:t>
            </a:r>
            <a:r>
              <a:rPr lang="en-US" b="1" dirty="0"/>
              <a:t> von </a:t>
            </a:r>
            <a:r>
              <a:rPr lang="en-US" b="1" dirty="0" err="1"/>
              <a:t>Kleinkindern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3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de-CH" dirty="0" smtClean="0"/>
              <a:t>Eckdaten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Cost Action? </a:t>
            </a:r>
            <a:r>
              <a:rPr lang="en-US" dirty="0"/>
              <a:t>(European Cooperation in Science and </a:t>
            </a:r>
            <a:r>
              <a:rPr lang="en-US" dirty="0" smtClean="0"/>
              <a:t>Technology)</a:t>
            </a:r>
          </a:p>
          <a:p>
            <a:r>
              <a:rPr lang="en-US" dirty="0" err="1" smtClean="0"/>
              <a:t>DigiLitEY</a:t>
            </a:r>
            <a:r>
              <a:rPr lang="en-US" dirty="0" smtClean="0"/>
              <a:t>: The </a:t>
            </a:r>
            <a:r>
              <a:rPr lang="en-US" dirty="0"/>
              <a:t>digital literacy and multimodal practices of young </a:t>
            </a:r>
            <a:r>
              <a:rPr lang="en-US" dirty="0" smtClean="0"/>
              <a:t>children</a:t>
            </a:r>
          </a:p>
          <a:p>
            <a:r>
              <a:rPr lang="en-US" dirty="0" err="1" smtClean="0"/>
              <a:t>Dauer</a:t>
            </a:r>
            <a:r>
              <a:rPr lang="en-US" dirty="0" smtClean="0"/>
              <a:t> der Action: 2014 </a:t>
            </a:r>
            <a:r>
              <a:rPr lang="en-US" dirty="0" err="1" smtClean="0"/>
              <a:t>bis</a:t>
            </a:r>
            <a:r>
              <a:rPr lang="en-US" dirty="0" smtClean="0"/>
              <a:t> 2018</a:t>
            </a:r>
          </a:p>
          <a:p>
            <a:r>
              <a:rPr lang="en-US" dirty="0" smtClean="0"/>
              <a:t>Meetings </a:t>
            </a:r>
            <a:r>
              <a:rPr lang="en-US" dirty="0" err="1" smtClean="0"/>
              <a:t>zweimal</a:t>
            </a:r>
            <a:r>
              <a:rPr lang="en-US" dirty="0" smtClean="0"/>
              <a:t> pro </a:t>
            </a:r>
            <a:r>
              <a:rPr lang="en-US" dirty="0" err="1" smtClean="0"/>
              <a:t>Jahr</a:t>
            </a:r>
            <a:endParaRPr lang="en-US" dirty="0" smtClean="0"/>
          </a:p>
          <a:p>
            <a:r>
              <a:rPr lang="en-US" dirty="0" err="1" smtClean="0"/>
              <a:t>Fokus</a:t>
            </a:r>
            <a:r>
              <a:rPr lang="en-US" dirty="0" smtClean="0"/>
              <a:t> auf Kinder </a:t>
            </a:r>
            <a:r>
              <a:rPr lang="en-US" dirty="0" err="1" smtClean="0"/>
              <a:t>im</a:t>
            </a:r>
            <a:r>
              <a:rPr lang="en-US" dirty="0" smtClean="0"/>
              <a:t> Alter von 0 </a:t>
            </a:r>
            <a:r>
              <a:rPr lang="en-US" dirty="0" err="1" smtClean="0"/>
              <a:t>bis</a:t>
            </a:r>
            <a:r>
              <a:rPr lang="en-US" dirty="0" smtClean="0"/>
              <a:t> 8 </a:t>
            </a:r>
            <a:r>
              <a:rPr lang="en-US" dirty="0" err="1" smtClean="0"/>
              <a:t>Jahren</a:t>
            </a:r>
            <a:endParaRPr lang="en-US" dirty="0" smtClean="0"/>
          </a:p>
          <a:p>
            <a:r>
              <a:rPr lang="en-US" dirty="0" err="1" smtClean="0"/>
              <a:t>Interdisziplinär</a:t>
            </a:r>
            <a:r>
              <a:rPr lang="en-US" dirty="0" smtClean="0"/>
              <a:t> (</a:t>
            </a:r>
            <a:r>
              <a:rPr lang="en-US" dirty="0" err="1" smtClean="0"/>
              <a:t>Pädagogik</a:t>
            </a:r>
            <a:r>
              <a:rPr lang="en-US" dirty="0" smtClean="0"/>
              <a:t>, Psychologie, </a:t>
            </a:r>
            <a:r>
              <a:rPr lang="en-US" dirty="0" err="1" smtClean="0"/>
              <a:t>Medienwissenschaft</a:t>
            </a:r>
            <a:r>
              <a:rPr lang="en-US" dirty="0" smtClean="0"/>
              <a:t>, </a:t>
            </a:r>
            <a:r>
              <a:rPr lang="en-US" dirty="0" err="1" smtClean="0"/>
              <a:t>Linguistik</a:t>
            </a:r>
            <a:r>
              <a:rPr lang="en-US" dirty="0" smtClean="0"/>
              <a:t>, </a:t>
            </a:r>
            <a:r>
              <a:rPr lang="en-US" dirty="0" err="1" smtClean="0"/>
              <a:t>Soziologie</a:t>
            </a:r>
            <a:r>
              <a:rPr lang="en-US" dirty="0" smtClean="0"/>
              <a:t> etc.)</a:t>
            </a:r>
          </a:p>
          <a:p>
            <a:r>
              <a:rPr lang="en-US" dirty="0"/>
              <a:t>Website: http://digilitey.eu/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2050" name="Picture 2" descr="F:\01_zhaw\02_COST-Action The digital literacy and multimodal practices of young children\Präsentation in Bern am 24.11.2016\digilit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9" y="4365104"/>
            <a:ext cx="35841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Chair: </a:t>
            </a:r>
            <a:r>
              <a:rPr lang="en-US" b="1" dirty="0" smtClean="0"/>
              <a:t>Jackie Marsh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Aktuell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31 </a:t>
            </a:r>
            <a:r>
              <a:rPr lang="en-US" dirty="0" err="1" smtClean="0"/>
              <a:t>Länder</a:t>
            </a:r>
            <a:r>
              <a:rPr lang="en-US" dirty="0" smtClean="0"/>
              <a:t> an der Cost Action </a:t>
            </a:r>
            <a:r>
              <a:rPr lang="en-US" dirty="0" err="1" smtClean="0"/>
              <a:t>beteiligt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Vice Chair: </a:t>
            </a:r>
            <a:r>
              <a:rPr lang="en-US" b="1" dirty="0"/>
              <a:t>Ola </a:t>
            </a:r>
            <a:r>
              <a:rPr lang="en-US" b="1" dirty="0" err="1"/>
              <a:t>Erstad</a:t>
            </a:r>
            <a:endParaRPr lang="en-US" b="1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 ist dabei?</a:t>
            </a:r>
            <a:endParaRPr lang="de-CH" dirty="0"/>
          </a:p>
        </p:txBody>
      </p:sp>
      <p:pic>
        <p:nvPicPr>
          <p:cNvPr id="3074" name="Picture 2" descr="F:\01_zhaw\02_COST-Action The digital literacy and multimodal practices of young children\Präsentation in Bern am 24.11.2016\Bilder\Jackie_Mar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304256" cy="28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01_zhaw\02_COST-Action The digital literacy and multimodal practices of young children\Präsentation in Bern am 24.11.2016\Bilder\olae-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67" y="1700808"/>
            <a:ext cx="2131561" cy="28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>
            <a:spLocks noChangeAspect="1"/>
          </p:cNvSpPr>
          <p:nvPr/>
        </p:nvSpPr>
        <p:spPr>
          <a:xfrm>
            <a:off x="1763688" y="649275"/>
            <a:ext cx="6912768" cy="5804061"/>
          </a:xfrm>
          <a:prstGeom prst="roundRect">
            <a:avLst/>
          </a:prstGeom>
          <a:solidFill>
            <a:schemeClr val="accent1">
              <a:shade val="80000"/>
              <a:satMod val="18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Abgerundetes Rechteck 19"/>
          <p:cNvSpPr>
            <a:spLocks noChangeAspect="1"/>
          </p:cNvSpPr>
          <p:nvPr/>
        </p:nvSpPr>
        <p:spPr>
          <a:xfrm>
            <a:off x="2152932" y="935543"/>
            <a:ext cx="6235492" cy="5229761"/>
          </a:xfrm>
          <a:prstGeom prst="roundRect">
            <a:avLst/>
          </a:prstGeom>
          <a:solidFill>
            <a:schemeClr val="accent1">
              <a:shade val="80000"/>
              <a:satMod val="18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Abgerundetes Rechteck 5"/>
          <p:cNvSpPr>
            <a:spLocks noChangeAspect="1"/>
          </p:cNvSpPr>
          <p:nvPr/>
        </p:nvSpPr>
        <p:spPr>
          <a:xfrm>
            <a:off x="2487369" y="1268764"/>
            <a:ext cx="5541015" cy="4680515"/>
          </a:xfrm>
          <a:prstGeom prst="roundRect">
            <a:avLst/>
          </a:prstGeom>
          <a:solidFill>
            <a:schemeClr val="accent1">
              <a:shade val="80000"/>
              <a:satMod val="180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de-CH" dirty="0" smtClean="0"/>
              <a:t>Modell</a:t>
            </a:r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14" name="Oval 3"/>
          <p:cNvSpPr>
            <a:spLocks noChangeAspect="1"/>
          </p:cNvSpPr>
          <p:nvPr/>
        </p:nvSpPr>
        <p:spPr>
          <a:xfrm>
            <a:off x="2729382" y="1635726"/>
            <a:ext cx="2704326" cy="270432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lang="de-CH" b="1" dirty="0" smtClean="0">
                <a:solidFill>
                  <a:schemeClr val="tx1"/>
                </a:solidFill>
                <a:latin typeface="Arial"/>
                <a:cs typeface="Arial"/>
              </a:rPr>
              <a:t>ritisch</a:t>
            </a:r>
            <a:endParaRPr lang="de-CH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Oval 3"/>
          <p:cNvSpPr>
            <a:spLocks noChangeAspect="1"/>
          </p:cNvSpPr>
          <p:nvPr/>
        </p:nvSpPr>
        <p:spPr>
          <a:xfrm>
            <a:off x="3823387" y="2961988"/>
            <a:ext cx="2704326" cy="270432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1"/>
          <a:lstStyle/>
          <a:p>
            <a:pPr algn="ctr"/>
            <a:r>
              <a:rPr lang="de-CH" b="1" dirty="0" smtClean="0">
                <a:solidFill>
                  <a:schemeClr val="tx1"/>
                </a:solidFill>
                <a:latin typeface="Arial"/>
                <a:cs typeface="Arial"/>
              </a:rPr>
              <a:t>operational</a:t>
            </a:r>
            <a:endParaRPr lang="de-CH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val 3"/>
          <p:cNvSpPr>
            <a:spLocks noChangeAspect="1"/>
          </p:cNvSpPr>
          <p:nvPr/>
        </p:nvSpPr>
        <p:spPr>
          <a:xfrm>
            <a:off x="4747994" y="1628805"/>
            <a:ext cx="2704326" cy="270432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de-CH" b="1" dirty="0" smtClean="0">
                <a:solidFill>
                  <a:schemeClr val="tx1"/>
                </a:solidFill>
                <a:latin typeface="Arial"/>
                <a:cs typeface="Arial"/>
              </a:rPr>
              <a:t>kulturell</a:t>
            </a:r>
            <a:endParaRPr lang="de-CH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18" name="Nach rechts gekrümmter Pfeil 17"/>
          <p:cNvSpPr>
            <a:spLocks noChangeAspect="1"/>
          </p:cNvSpPr>
          <p:nvPr/>
        </p:nvSpPr>
        <p:spPr>
          <a:xfrm rot="5400000">
            <a:off x="4633079" y="1539932"/>
            <a:ext cx="1094525" cy="2786517"/>
          </a:xfrm>
          <a:prstGeom prst="curved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Nach rechts gekrümmter Pfeil 18"/>
          <p:cNvSpPr>
            <a:spLocks noChangeAspect="1"/>
          </p:cNvSpPr>
          <p:nvPr/>
        </p:nvSpPr>
        <p:spPr>
          <a:xfrm rot="16200000">
            <a:off x="4626120" y="2749646"/>
            <a:ext cx="1094525" cy="2786517"/>
          </a:xfrm>
          <a:prstGeom prst="curved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>
            <a:spLocks noChangeAspect="1"/>
          </p:cNvSpPr>
          <p:nvPr/>
        </p:nvSpPr>
        <p:spPr>
          <a:xfrm rot="3868071">
            <a:off x="5959987" y="3029679"/>
            <a:ext cx="900193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Design</a:t>
            </a:r>
            <a:endParaRPr lang="de-CH" sz="1500" dirty="0"/>
          </a:p>
        </p:txBody>
      </p:sp>
      <p:sp>
        <p:nvSpPr>
          <p:cNvPr id="12" name="Textfeld 11"/>
          <p:cNvSpPr txBox="1">
            <a:spLocks noChangeAspect="1"/>
          </p:cNvSpPr>
          <p:nvPr/>
        </p:nvSpPr>
        <p:spPr>
          <a:xfrm rot="18178120">
            <a:off x="3625802" y="2703036"/>
            <a:ext cx="1346437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Produktion</a:t>
            </a:r>
            <a:endParaRPr lang="de-CH" sz="1500" dirty="0"/>
          </a:p>
        </p:txBody>
      </p:sp>
      <p:sp>
        <p:nvSpPr>
          <p:cNvPr id="13" name="Textfeld 12"/>
          <p:cNvSpPr txBox="1">
            <a:spLocks noChangeAspect="1"/>
          </p:cNvSpPr>
          <p:nvPr/>
        </p:nvSpPr>
        <p:spPr>
          <a:xfrm rot="3868071">
            <a:off x="3533449" y="3917649"/>
            <a:ext cx="1166481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Distribution</a:t>
            </a:r>
            <a:endParaRPr lang="de-CH" sz="1500" dirty="0"/>
          </a:p>
        </p:txBody>
      </p:sp>
      <p:sp>
        <p:nvSpPr>
          <p:cNvPr id="17" name="Textfeld 16"/>
          <p:cNvSpPr txBox="1">
            <a:spLocks noChangeAspect="1"/>
          </p:cNvSpPr>
          <p:nvPr/>
        </p:nvSpPr>
        <p:spPr>
          <a:xfrm rot="18180000">
            <a:off x="5404155" y="3899744"/>
            <a:ext cx="1346437" cy="29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Interpretation</a:t>
            </a:r>
            <a:endParaRPr lang="de-CH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4211960" y="5651956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/>
              <a:t>Micro Kontext: Kind</a:t>
            </a:r>
            <a:endParaRPr lang="de-CH" sz="1600" b="1" dirty="0"/>
          </a:p>
        </p:txBody>
      </p:sp>
      <p:sp>
        <p:nvSpPr>
          <p:cNvPr id="11" name="Rechteck 10"/>
          <p:cNvSpPr/>
          <p:nvPr/>
        </p:nvSpPr>
        <p:spPr>
          <a:xfrm>
            <a:off x="4386267" y="935543"/>
            <a:ext cx="152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b="1" dirty="0" err="1" smtClean="0"/>
              <a:t>Meso</a:t>
            </a:r>
            <a:r>
              <a:rPr lang="de-CH" sz="1600" b="1" dirty="0" smtClean="0"/>
              <a:t> Kontext</a:t>
            </a:r>
            <a:endParaRPr lang="de-CH" sz="1600" b="1" dirty="0"/>
          </a:p>
        </p:txBody>
      </p:sp>
      <p:sp>
        <p:nvSpPr>
          <p:cNvPr id="22" name="Textfeld 21"/>
          <p:cNvSpPr txBox="1"/>
          <p:nvPr/>
        </p:nvSpPr>
        <p:spPr>
          <a:xfrm rot="16200000">
            <a:off x="653134" y="3354715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/>
              <a:t>Informales und formales Lernen</a:t>
            </a:r>
            <a:endParaRPr lang="de-CH" sz="1600" b="1" dirty="0"/>
          </a:p>
        </p:txBody>
      </p:sp>
      <p:sp>
        <p:nvSpPr>
          <p:cNvPr id="23" name="Textfeld 22"/>
          <p:cNvSpPr txBox="1"/>
          <p:nvPr/>
        </p:nvSpPr>
        <p:spPr>
          <a:xfrm rot="5400000">
            <a:off x="6968158" y="3384331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/>
              <a:t>Familie, Freunde, Peers</a:t>
            </a:r>
            <a:endParaRPr lang="de-CH" sz="16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3419872" y="6114782"/>
            <a:ext cx="3666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/>
              <a:t>Makro Kontext: Kultur, Gesellschaft</a:t>
            </a: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2741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 smtClean="0"/>
              <a:t>Kreieren eines </a:t>
            </a:r>
            <a:r>
              <a:rPr lang="de-CH" b="1" dirty="0" smtClean="0"/>
              <a:t>interdisziplinären Netzwerkes</a:t>
            </a:r>
            <a:r>
              <a:rPr lang="de-CH" dirty="0" smtClean="0"/>
              <a:t> für das bessere Verständnis der digital </a:t>
            </a:r>
            <a:r>
              <a:rPr lang="de-CH" dirty="0" err="1" smtClean="0"/>
              <a:t>literacy</a:t>
            </a:r>
            <a:r>
              <a:rPr lang="de-CH" dirty="0" smtClean="0"/>
              <a:t> von Kleinkindern im Zeitalter der Neuen Medien. </a:t>
            </a:r>
          </a:p>
          <a:p>
            <a:r>
              <a:rPr lang="de-CH" dirty="0" smtClean="0"/>
              <a:t>Das </a:t>
            </a:r>
            <a:r>
              <a:rPr lang="de-CH" b="1" dirty="0" smtClean="0"/>
              <a:t>Netzwerk</a:t>
            </a:r>
            <a:r>
              <a:rPr lang="de-CH" dirty="0" smtClean="0"/>
              <a:t> </a:t>
            </a:r>
            <a:r>
              <a:rPr lang="de-CH" b="1" dirty="0" smtClean="0"/>
              <a:t>prägt</a:t>
            </a:r>
            <a:r>
              <a:rPr lang="de-CH" dirty="0" smtClean="0"/>
              <a:t> die zukünftige europäische </a:t>
            </a:r>
            <a:r>
              <a:rPr lang="de-CH" b="1" dirty="0" smtClean="0"/>
              <a:t>Forschungsagenda</a:t>
            </a:r>
            <a:r>
              <a:rPr lang="de-CH" dirty="0" smtClean="0"/>
              <a:t> in diesem Bereich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smtClean="0"/>
              <a:t>Zusammenarbeit mit einer Reihe von Akteuren in Praxis und Politik, um die </a:t>
            </a:r>
            <a:r>
              <a:rPr lang="de-CH" b="1" dirty="0" smtClean="0"/>
              <a:t>digital </a:t>
            </a:r>
            <a:r>
              <a:rPr lang="de-CH" b="1" dirty="0" err="1" smtClean="0"/>
              <a:t>literacy</a:t>
            </a:r>
            <a:r>
              <a:rPr lang="de-CH" b="1" dirty="0" smtClean="0"/>
              <a:t> </a:t>
            </a:r>
            <a:r>
              <a:rPr lang="de-CH" b="1" dirty="0" err="1" smtClean="0"/>
              <a:t>skills</a:t>
            </a:r>
            <a:r>
              <a:rPr lang="de-CH" b="1" dirty="0" smtClean="0"/>
              <a:t> </a:t>
            </a:r>
            <a:r>
              <a:rPr lang="de-CH" dirty="0" smtClean="0"/>
              <a:t>von Klein-kindern in Europa zukünftig zu </a:t>
            </a:r>
            <a:r>
              <a:rPr lang="de-CH" b="1" dirty="0" smtClean="0"/>
              <a:t>verbessern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Ziele der </a:t>
            </a:r>
            <a:r>
              <a:rPr lang="de-CH" dirty="0" err="1" smtClean="0"/>
              <a:t>Cost</a:t>
            </a:r>
            <a:r>
              <a:rPr lang="de-CH" dirty="0" smtClean="0"/>
              <a:t> Action 1410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48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CH" b="1" dirty="0" smtClean="0"/>
              <a:t>WG 1: </a:t>
            </a:r>
            <a:r>
              <a:rPr lang="en-US" dirty="0"/>
              <a:t>Young children‘s digital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literacy and multimodal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practices in homes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Communities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WG 3</a:t>
            </a:r>
            <a:r>
              <a:rPr lang="en-US" b="1" dirty="0"/>
              <a:t>: </a:t>
            </a:r>
            <a:r>
              <a:rPr lang="en-US" dirty="0"/>
              <a:t>Reading and writing 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screen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de-CH" b="1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CH" b="1" dirty="0" smtClean="0"/>
              <a:t>WG 2: </a:t>
            </a:r>
            <a:r>
              <a:rPr lang="en-US" dirty="0"/>
              <a:t>Young children‘s digital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literacy and multimodal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practices in early years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settings, schools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informal learning </a:t>
            </a:r>
            <a:r>
              <a:rPr lang="en-US" dirty="0" smtClean="0"/>
              <a:t>spaces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WG 4: </a:t>
            </a:r>
            <a:r>
              <a:rPr lang="en-US" dirty="0"/>
              <a:t>Young children‘s online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and offline digital literacy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practices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99" y="180000"/>
            <a:ext cx="8460000" cy="900000"/>
          </a:xfrm>
        </p:spPr>
        <p:txBody>
          <a:bodyPr/>
          <a:lstStyle/>
          <a:p>
            <a:r>
              <a:rPr lang="de-CH" dirty="0" smtClean="0"/>
              <a:t>Working Groups in der </a:t>
            </a:r>
            <a:r>
              <a:rPr lang="de-CH" dirty="0" err="1" smtClean="0"/>
              <a:t>Cost</a:t>
            </a:r>
            <a:r>
              <a:rPr lang="de-CH" dirty="0" smtClean="0"/>
              <a:t> Action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Bern, 24.11.2016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85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Cost_Action_1410_24.11.2016_Bern">
  <a:themeElements>
    <a:clrScheme name="zhaw_IA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798A"/>
      </a:accent1>
      <a:accent2>
        <a:srgbClr val="77C8D2"/>
      </a:accent2>
      <a:accent3>
        <a:srgbClr val="FFCE44"/>
      </a:accent3>
      <a:accent4>
        <a:srgbClr val="F28C58"/>
      </a:accent4>
      <a:accent5>
        <a:srgbClr val="D7DA08"/>
      </a:accent5>
      <a:accent6>
        <a:srgbClr val="C69FCA"/>
      </a:accent6>
      <a:hlink>
        <a:srgbClr val="000000"/>
      </a:hlink>
      <a:folHlink>
        <a:srgbClr val="000000"/>
      </a:folHlink>
    </a:clrScheme>
    <a:fontScheme name="zhaw_iap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zhaw_IAP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798A"/>
        </a:accent1>
        <a:accent2>
          <a:srgbClr val="77C8D2"/>
        </a:accent2>
        <a:accent3>
          <a:srgbClr val="FFCE44"/>
        </a:accent3>
        <a:accent4>
          <a:srgbClr val="F28C58"/>
        </a:accent4>
        <a:accent5>
          <a:srgbClr val="D7DA08"/>
        </a:accent5>
        <a:accent6>
          <a:srgbClr val="C69FC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chwarz">
      <a:srgbClr val="000000"/>
    </a:custClr>
    <a:custClr name="Weiss">
      <a:srgbClr val="FFFFFF"/>
    </a:custClr>
    <a:custClr name="Logoblau">
      <a:srgbClr val="0064A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Rot-CAS">
      <a:srgbClr val="EF798A"/>
    </a:custClr>
    <a:custClr name="Hellbau-DAS">
      <a:srgbClr val="77C8D2"/>
    </a:custClr>
    <a:custClr name="Hellgruen-MAs">
      <a:srgbClr val="D7DA08"/>
    </a:custClr>
    <a:custClr name="Tuerkis">
      <a:srgbClr val="5CBDB1"/>
    </a:custClr>
    <a:custClr name="Gelb">
      <a:srgbClr val="FFCE44"/>
    </a:custClr>
    <a:custClr name="Orange">
      <a:srgbClr val="F28C58"/>
    </a:custClr>
    <a:custClr name="Blau">
      <a:srgbClr val="63A7DC"/>
    </a:custClr>
    <a:custClr name="Violett">
      <a:srgbClr val="C69FCA"/>
    </a:custClr>
    <a:custClr name="Cyan">
      <a:srgbClr val="45BFE3"/>
    </a:custClr>
    <a:custClr name="Flieder">
      <a:srgbClr val="939FD1"/>
    </a:custClr>
    <a:custClr name="Hellgrau">
      <a:srgbClr val="B2C4CB"/>
    </a:custClr>
    <a:custClr name="Helloliv">
      <a:srgbClr val="BFC985"/>
    </a:custClr>
    <a:custClr name="Hellbraun">
      <a:srgbClr val="D0B962"/>
    </a:custClr>
  </a:custClrLst>
  <a:extLst>
    <a:ext uri="{05A4C25C-085E-4340-85A3-A5531E510DB2}">
      <thm15:themeFamily xmlns:thm15="http://schemas.microsoft.com/office/thememl/2012/main" name="ZHAW_IAP_Prasentation.potx" id="{9A25F3B7-621A-45A2-966D-37771F3247C2}" vid="{7B595F70-8471-4268-9333-FBF71F616E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Affichage à l'écran (4:3)</PresentationFormat>
  <Paragraphs>164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Präsentation_Cost_Action_1410_24.11.2016_Bern</vt:lpstr>
      <vt:lpstr>DigiLitEY Cost Action IS1410</vt:lpstr>
      <vt:lpstr>Inhalt</vt:lpstr>
      <vt:lpstr>Hintergrund I</vt:lpstr>
      <vt:lpstr>Hintergrund II</vt:lpstr>
      <vt:lpstr>Eckdaten</vt:lpstr>
      <vt:lpstr>Wer ist dabei?</vt:lpstr>
      <vt:lpstr>Modell</vt:lpstr>
      <vt:lpstr>Ziele der Cost Action 1410</vt:lpstr>
      <vt:lpstr>Working Groups in der Cost Action</vt:lpstr>
      <vt:lpstr>Aktuelles aus der Action</vt:lpstr>
      <vt:lpstr>Aktuelles aus der Action</vt:lpstr>
      <vt:lpstr>Kontakt</vt:lpstr>
    </vt:vector>
  </TitlesOfParts>
  <Company>ZHAW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DigiLitEY Cost Action IS1410</dc:title>
  <dc:creator>Waller Gregor (wall)</dc:creator>
  <cp:lastModifiedBy>Galley Liliane BSV</cp:lastModifiedBy>
  <cp:revision>52</cp:revision>
  <cp:lastPrinted>2016-06-15T12:16:57Z</cp:lastPrinted>
  <dcterms:created xsi:type="dcterms:W3CDTF">2016-11-11T09:18:24Z</dcterms:created>
  <dcterms:modified xsi:type="dcterms:W3CDTF">2016-11-14T15:04:10Z</dcterms:modified>
</cp:coreProperties>
</file>