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Default Extension="gif" ContentType="image/gif"/>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 id="2147483656" r:id="rId2"/>
  </p:sldMasterIdLst>
  <p:notesMasterIdLst>
    <p:notesMasterId r:id="rId67"/>
  </p:notesMasterIdLst>
  <p:handoutMasterIdLst>
    <p:handoutMasterId r:id="rId68"/>
  </p:handoutMasterIdLst>
  <p:sldIdLst>
    <p:sldId id="362" r:id="rId3"/>
    <p:sldId id="257" r:id="rId4"/>
    <p:sldId id="358" r:id="rId5"/>
    <p:sldId id="338" r:id="rId6"/>
    <p:sldId id="334" r:id="rId7"/>
    <p:sldId id="335" r:id="rId8"/>
    <p:sldId id="278" r:id="rId9"/>
    <p:sldId id="259" r:id="rId10"/>
    <p:sldId id="350" r:id="rId11"/>
    <p:sldId id="260" r:id="rId12"/>
    <p:sldId id="261" r:id="rId13"/>
    <p:sldId id="262" r:id="rId14"/>
    <p:sldId id="263" r:id="rId15"/>
    <p:sldId id="264" r:id="rId16"/>
    <p:sldId id="265" r:id="rId17"/>
    <p:sldId id="266" r:id="rId18"/>
    <p:sldId id="277" r:id="rId19"/>
    <p:sldId id="359" r:id="rId20"/>
    <p:sldId id="267" r:id="rId21"/>
    <p:sldId id="268" r:id="rId22"/>
    <p:sldId id="320" r:id="rId23"/>
    <p:sldId id="321" r:id="rId24"/>
    <p:sldId id="322" r:id="rId25"/>
    <p:sldId id="271" r:id="rId26"/>
    <p:sldId id="328" r:id="rId27"/>
    <p:sldId id="273" r:id="rId28"/>
    <p:sldId id="323" r:id="rId29"/>
    <p:sldId id="324" r:id="rId30"/>
    <p:sldId id="325" r:id="rId31"/>
    <p:sldId id="326" r:id="rId32"/>
    <p:sldId id="275" r:id="rId33"/>
    <p:sldId id="276" r:id="rId34"/>
    <p:sldId id="327" r:id="rId35"/>
    <p:sldId id="331" r:id="rId36"/>
    <p:sldId id="280" r:id="rId37"/>
    <p:sldId id="282" r:id="rId38"/>
    <p:sldId id="283" r:id="rId39"/>
    <p:sldId id="284" r:id="rId40"/>
    <p:sldId id="287" r:id="rId41"/>
    <p:sldId id="288" r:id="rId42"/>
    <p:sldId id="289" r:id="rId43"/>
    <p:sldId id="348" r:id="rId44"/>
    <p:sldId id="352" r:id="rId45"/>
    <p:sldId id="347" r:id="rId46"/>
    <p:sldId id="285" r:id="rId47"/>
    <p:sldId id="339" r:id="rId48"/>
    <p:sldId id="286" r:id="rId49"/>
    <p:sldId id="290" r:id="rId50"/>
    <p:sldId id="291" r:id="rId51"/>
    <p:sldId id="293" r:id="rId52"/>
    <p:sldId id="292" r:id="rId53"/>
    <p:sldId id="294" r:id="rId54"/>
    <p:sldId id="295" r:id="rId55"/>
    <p:sldId id="296" r:id="rId56"/>
    <p:sldId id="297" r:id="rId57"/>
    <p:sldId id="342" r:id="rId58"/>
    <p:sldId id="332" r:id="rId59"/>
    <p:sldId id="351" r:id="rId60"/>
    <p:sldId id="299" r:id="rId61"/>
    <p:sldId id="300" r:id="rId62"/>
    <p:sldId id="301" r:id="rId63"/>
    <p:sldId id="329" r:id="rId64"/>
    <p:sldId id="355" r:id="rId65"/>
    <p:sldId id="356" r:id="rId66"/>
  </p:sldIdLst>
  <p:sldSz cx="9144000" cy="6858000" type="screen4x3"/>
  <p:notesSz cx="6797675" cy="9928225"/>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minik Petko" initials="" lastIdx="1" clrIdx="0"/>
  <p:cmAuthor id="1" name="Anonymous" initials="" lastIdx="2" clrIdx="1"/>
  <p:cmAuthor id="2" name="Billaud" initials="B" lastIdx="17" clrIdx="2"/>
  <p:cmAuthor id="3" name="dopet" initials="d" lastIdx="2" clrIdx="3"/>
  <p:cmAuthor id="4" name="Sandrine Lang-Nicole" initials="SL" lastIdx="1" clrIdx="4">
    <p:extLst/>
  </p:cmAuthor>
  <p:cmAuthor id="5" name="HEP HEP"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987" autoAdjust="0"/>
    <p:restoredTop sz="66716" autoAdjust="0"/>
  </p:normalViewPr>
  <p:slideViewPr>
    <p:cSldViewPr>
      <p:cViewPr varScale="1">
        <p:scale>
          <a:sx n="73" d="100"/>
          <a:sy n="73" d="100"/>
        </p:scale>
        <p:origin x="-2688" y="-108"/>
      </p:cViewPr>
      <p:guideLst>
        <p:guide orient="horz" pos="2160"/>
        <p:guide pos="2880"/>
      </p:guideLst>
    </p:cSldViewPr>
  </p:slideViewPr>
  <p:outlineViewPr>
    <p:cViewPr>
      <p:scale>
        <a:sx n="33" d="100"/>
        <a:sy n="33" d="100"/>
      </p:scale>
      <p:origin x="0" y="0"/>
    </p:cViewPr>
  </p:outlineViewPr>
  <p:notesTextViewPr>
    <p:cViewPr>
      <p:scale>
        <a:sx n="115" d="100"/>
        <a:sy n="115" d="100"/>
      </p:scale>
      <p:origin x="0" y="0"/>
    </p:cViewPr>
  </p:notesTextViewPr>
  <p:sorterViewPr>
    <p:cViewPr>
      <p:scale>
        <a:sx n="100" d="100"/>
        <a:sy n="100" d="100"/>
      </p:scale>
      <p:origin x="0" y="0"/>
    </p:cViewPr>
  </p:sorterViewPr>
  <p:notesViewPr>
    <p:cSldViewPr snapToGrid="0" snapToObjects="1">
      <p:cViewPr varScale="1">
        <p:scale>
          <a:sx n="82" d="100"/>
          <a:sy n="82" d="100"/>
        </p:scale>
        <p:origin x="-3432" y="-104"/>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49688" y="0"/>
            <a:ext cx="2946400" cy="496967"/>
          </a:xfrm>
          <a:prstGeom prst="rect">
            <a:avLst/>
          </a:prstGeom>
        </p:spPr>
        <p:txBody>
          <a:bodyPr vert="horz" lIns="91440" tIns="45720" rIns="91440" bIns="45720" rtlCol="0"/>
          <a:lstStyle>
            <a:lvl1pPr algn="r">
              <a:defRPr sz="1200"/>
            </a:lvl1pPr>
          </a:lstStyle>
          <a:p>
            <a:fld id="{8EB14C32-2782-40D3-92B3-222E2699FF65}" type="datetimeFigureOut">
              <a:rPr lang="de-CH" smtClean="0"/>
              <a:pPr/>
              <a:t>18.07.2014</a:t>
            </a:fld>
            <a:endParaRPr lang="de-CH"/>
          </a:p>
        </p:txBody>
      </p:sp>
      <p:sp>
        <p:nvSpPr>
          <p:cNvPr id="4" name="Fußzeilenplatzhalter 3"/>
          <p:cNvSpPr>
            <a:spLocks noGrp="1"/>
          </p:cNvSpPr>
          <p:nvPr>
            <p:ph type="ftr" sz="quarter" idx="2"/>
          </p:nvPr>
        </p:nvSpPr>
        <p:spPr>
          <a:xfrm>
            <a:off x="0" y="9429671"/>
            <a:ext cx="2946400" cy="496966"/>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49688" y="9429671"/>
            <a:ext cx="2946400" cy="496966"/>
          </a:xfrm>
          <a:prstGeom prst="rect">
            <a:avLst/>
          </a:prstGeom>
        </p:spPr>
        <p:txBody>
          <a:bodyPr vert="horz" lIns="91440" tIns="45720" rIns="91440" bIns="45720" rtlCol="0" anchor="b"/>
          <a:lstStyle>
            <a:lvl1pPr algn="r">
              <a:defRPr sz="1200"/>
            </a:lvl1pPr>
          </a:lstStyle>
          <a:p>
            <a:fld id="{A060700D-6D5C-4370-85D0-172347E9BFCF}" type="slidenum">
              <a:rPr lang="de-CH" smtClean="0"/>
              <a:pPr/>
              <a:t>‹N°›</a:t>
            </a:fld>
            <a:endParaRPr lang="de-CH"/>
          </a:p>
        </p:txBody>
      </p:sp>
    </p:spTree>
    <p:extLst>
      <p:ext uri="{BB962C8B-B14F-4D97-AF65-F5344CB8AC3E}">
        <p14:creationId xmlns="" xmlns:p14="http://schemas.microsoft.com/office/powerpoint/2010/main" val="1709201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919163" y="744538"/>
            <a:ext cx="4960937"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79768" y="4715907"/>
            <a:ext cx="5438139" cy="4467701"/>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 xmlns:p14="http://schemas.microsoft.com/office/powerpoint/2010/main" val="428544181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www.skppsc.ch/" TargetMode="External"/><Relationship Id="rId3" Type="http://schemas.openxmlformats.org/officeDocument/2006/relationships/hyperlink" Target="http://www.actioninnocence.org/" TargetMode="External"/><Relationship Id="rId7" Type="http://schemas.openxmlformats.org/officeDocument/2006/relationships/hyperlink" Target="http://www.projuventute.ch/"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jugendundmedien.ch/" TargetMode="External"/><Relationship Id="rId5" Type="http://schemas.openxmlformats.org/officeDocument/2006/relationships/hyperlink" Target="http://www.formation-des-parents.ch/" TargetMode="External"/><Relationship Id="rId4" Type="http://schemas.openxmlformats.org/officeDocument/2006/relationships/hyperlink" Target="http://www.elternbildung.ch/" TargetMode="External"/><Relationship Id="rId9" Type="http://schemas.openxmlformats.org/officeDocument/2006/relationships/hyperlink" Target="http://www.swisscom.ch/medienkurse"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mpfs.de/"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www.jeunesetmedias.ch/"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ada-zh.ch/media/pdf/schulden.pdf"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psychologie.zhaw.ch/fileadmin/user_upload/psychologie/Downloads/Forschung/JAMES/JAMES_2013/Rapport_JAMES_2012.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3" Type="http://schemas.openxmlformats.org/officeDocument/2006/relationships/hyperlink" Target="http://www.jeunesetmedias.ch/fileadmin/user_upload/Nationales_Programm/Referate_2._Nationales_Fachforum_2013/Keynote_Hasebrink_FR.pdf" TargetMode="External"/><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3" Type="http://schemas.openxmlformats.org/officeDocument/2006/relationships/hyperlink" Target="http://www.internauten.de/" TargetMode="External"/><Relationship Id="rId2" Type="http://schemas.openxmlformats.org/officeDocument/2006/relationships/slide" Target="../slides/slide59.xml"/><Relationship Id="rId1" Type="http://schemas.openxmlformats.org/officeDocument/2006/relationships/notesMaster" Target="../notesMasters/notesMaster1.xml"/><Relationship Id="rId4" Type="http://schemas.openxmlformats.org/officeDocument/2006/relationships/hyperlink" Target="http://de.sheeplive.eu/" TargetMode="External"/></Relationships>
</file>

<file path=ppt/notesSlides/_rels/notesSlide59.xml.rels><?xml version="1.0" encoding="UTF-8" standalone="yes"?>
<Relationships xmlns="http://schemas.openxmlformats.org/package/2006/relationships"><Relationship Id="rId3" Type="http://schemas.openxmlformats.org/officeDocument/2006/relationships/hyperlink" Target="http://www.feel-ok.ch/" TargetMode="External"/><Relationship Id="rId2" Type="http://schemas.openxmlformats.org/officeDocument/2006/relationships/slide" Target="../slides/slide60.xml"/><Relationship Id="rId1" Type="http://schemas.openxmlformats.org/officeDocument/2006/relationships/notesMaster" Target="../notesMasters/notesMaster1.xml"/><Relationship Id="rId4" Type="http://schemas.openxmlformats.org/officeDocument/2006/relationships/hyperlink" Target="http://www.lilli.ch/"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3" Type="http://schemas.openxmlformats.org/officeDocument/2006/relationships/hyperlink" Target="http://www.jeunesetmedias.ch/" TargetMode="External"/><Relationship Id="rId7" Type="http://schemas.openxmlformats.org/officeDocument/2006/relationships/hyperlink" Target="http://www.security4kids.ch/" TargetMode="External"/><Relationship Id="rId2" Type="http://schemas.openxmlformats.org/officeDocument/2006/relationships/slide" Target="../slides/slide61.xml"/><Relationship Id="rId1" Type="http://schemas.openxmlformats.org/officeDocument/2006/relationships/notesMaster" Target="../notesMasters/notesMaster1.xml"/><Relationship Id="rId6" Type="http://schemas.openxmlformats.org/officeDocument/2006/relationships/hyperlink" Target="http://www.schau-hin.info/" TargetMode="External"/><Relationship Id="rId5" Type="http://schemas.openxmlformats.org/officeDocument/2006/relationships/hyperlink" Target="http://www.klicksafe.de/" TargetMode="External"/><Relationship Id="rId4" Type="http://schemas.openxmlformats.org/officeDocument/2006/relationships/hyperlink" Target="http://www.elternet.ch/" TargetMode="External"/></Relationships>
</file>

<file path=ppt/notesSlides/_rels/notesSlide61.xml.rels><?xml version="1.0" encoding="UTF-8" standalone="yes"?>
<Relationships xmlns="http://schemas.openxmlformats.org/package/2006/relationships"><Relationship Id="rId3" Type="http://schemas.openxmlformats.org/officeDocument/2006/relationships/hyperlink" Target="http://www.jeunesetmedias.ch/fr/offres-et-conseils/base-de-donnees-doffres.html" TargetMode="External"/><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psychologie.zhaw.ch/fileadmin/user_upload/psychologie/Downloads/Forschung/JAMES/JAMES_2013/Rapport_JAMES_2012.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Cette présentation PowerPoint intitulée « Jeunes et médias » a pour but de servir d’inspiration et de modèle pour les formations dispensées aux parents sur le thème des médias numériques.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Elle a été élaborée dans le cadre d’un projet du programme national Jeunes et médias, en collaboration avec les organismes suivants : Action Innocence, Formation des parents CH, Microsoft, HEP Thurgovie, Pro </a:t>
            </a:r>
            <a:r>
              <a:rPr lang="fr-CH" sz="1100" kern="1200" dirty="0" err="1" smtClean="0">
                <a:solidFill>
                  <a:schemeClr val="tx1"/>
                </a:solidFill>
                <a:latin typeface="+mn-lt"/>
                <a:ea typeface="+mn-ea"/>
                <a:cs typeface="+mn-cs"/>
              </a:rPr>
              <a:t>Juventute</a:t>
            </a:r>
            <a:r>
              <a:rPr lang="fr-CH" sz="1100" kern="1200" dirty="0" smtClean="0">
                <a:solidFill>
                  <a:schemeClr val="tx1"/>
                </a:solidFill>
                <a:latin typeface="+mn-lt"/>
                <a:ea typeface="+mn-ea"/>
                <a:cs typeface="+mn-cs"/>
              </a:rPr>
              <a:t>, Prévention suisse de la criminalité PSC et </a:t>
            </a:r>
            <a:r>
              <a:rPr lang="fr-CH" sz="1100" kern="1200" dirty="0" err="1" smtClean="0">
                <a:solidFill>
                  <a:schemeClr val="tx1"/>
                </a:solidFill>
                <a:latin typeface="+mn-lt"/>
                <a:ea typeface="+mn-ea"/>
                <a:cs typeface="+mn-cs"/>
              </a:rPr>
              <a:t>Swisscom</a:t>
            </a:r>
            <a:r>
              <a:rPr lang="fr-CH" sz="1100" kern="1200" dirty="0" smtClean="0">
                <a:solidFill>
                  <a:schemeClr val="tx1"/>
                </a:solidFill>
                <a:latin typeface="+mn-lt"/>
                <a:ea typeface="+mn-ea"/>
                <a:cs typeface="+mn-cs"/>
              </a:rPr>
              <a:t> SA.</a:t>
            </a:r>
          </a:p>
          <a:p>
            <a:endParaRPr lang="fr-CH" sz="1100" kern="1200" dirty="0" smtClean="0">
              <a:solidFill>
                <a:schemeClr val="tx1"/>
              </a:solidFill>
              <a:latin typeface="+mn-lt"/>
              <a:ea typeface="+mn-ea"/>
              <a:cs typeface="+mn-cs"/>
            </a:endParaRPr>
          </a:p>
          <a:p>
            <a:r>
              <a:rPr lang="fr-CH" sz="1100" kern="1200" noProof="0" dirty="0" smtClean="0">
                <a:solidFill>
                  <a:schemeClr val="tx1"/>
                </a:solidFill>
                <a:latin typeface="+mn-lt"/>
                <a:ea typeface="+mn-ea"/>
                <a:cs typeface="+mn-cs"/>
              </a:rPr>
              <a:t>Pour</a:t>
            </a:r>
            <a:r>
              <a:rPr lang="fr-CH" sz="1100" kern="1200" baseline="0" noProof="0" dirty="0" smtClean="0">
                <a:solidFill>
                  <a:schemeClr val="tx1"/>
                </a:solidFill>
                <a:latin typeface="+mn-lt"/>
                <a:ea typeface="+mn-ea"/>
                <a:cs typeface="+mn-cs"/>
              </a:rPr>
              <a:t> leur collaboration et leur feedback lors de l‘élaboration de cette présentation, </a:t>
            </a:r>
            <a:r>
              <a:rPr lang="fr-CH" sz="1100" kern="1200" noProof="0" dirty="0" smtClean="0">
                <a:solidFill>
                  <a:schemeClr val="tx1"/>
                </a:solidFill>
                <a:latin typeface="+mn-lt"/>
                <a:ea typeface="+mn-ea"/>
                <a:cs typeface="+mn-cs"/>
              </a:rPr>
              <a:t>nous tenons</a:t>
            </a:r>
            <a:r>
              <a:rPr lang="fr-CH" sz="1100" kern="1200" baseline="0" noProof="0" dirty="0" smtClean="0">
                <a:solidFill>
                  <a:schemeClr val="tx1"/>
                </a:solidFill>
                <a:latin typeface="+mn-lt"/>
                <a:ea typeface="+mn-ea"/>
                <a:cs typeface="+mn-cs"/>
              </a:rPr>
              <a:t> à remercier </a:t>
            </a:r>
            <a:r>
              <a:rPr lang="fr-CH" sz="1100" kern="1200" noProof="0" dirty="0" smtClean="0">
                <a:solidFill>
                  <a:schemeClr val="tx1"/>
                </a:solidFill>
                <a:latin typeface="+mn-lt"/>
                <a:ea typeface="+mn-ea"/>
                <a:cs typeface="+mn-cs"/>
              </a:rPr>
              <a:t>particulièrement les institutions s</a:t>
            </a:r>
            <a:r>
              <a:rPr lang="fr-CH" sz="1100" kern="1200" baseline="0" noProof="0" dirty="0" smtClean="0">
                <a:solidFill>
                  <a:schemeClr val="tx1"/>
                </a:solidFill>
                <a:latin typeface="+mn-lt"/>
                <a:ea typeface="+mn-ea"/>
                <a:cs typeface="+mn-cs"/>
              </a:rPr>
              <a:t>uivantes, par ordre alphabétique: </a:t>
            </a:r>
          </a:p>
          <a:p>
            <a:pPr lvl="0"/>
            <a:r>
              <a:rPr lang="de-CH" sz="1100" u="sng" kern="1200" dirty="0" smtClean="0">
                <a:solidFill>
                  <a:schemeClr val="tx1"/>
                </a:solidFill>
                <a:latin typeface="+mn-lt"/>
                <a:ea typeface="+mn-ea"/>
                <a:cs typeface="+mn-cs"/>
                <a:hlinkClick r:id="rId3"/>
              </a:rPr>
              <a:t>www.actioninnocence.org</a:t>
            </a:r>
            <a:r>
              <a:rPr lang="de-CH" sz="1100" kern="1200" dirty="0" smtClean="0">
                <a:solidFill>
                  <a:schemeClr val="tx1"/>
                </a:solidFill>
                <a:latin typeface="+mn-lt"/>
                <a:ea typeface="+mn-ea"/>
                <a:cs typeface="+mn-cs"/>
              </a:rPr>
              <a:t> </a:t>
            </a:r>
          </a:p>
          <a:p>
            <a:pPr lvl="0"/>
            <a:r>
              <a:rPr lang="de-CH" sz="1100" u="sng" kern="1200" dirty="0" smtClean="0">
                <a:solidFill>
                  <a:schemeClr val="tx1"/>
                </a:solidFill>
                <a:latin typeface="+mn-lt"/>
                <a:ea typeface="+mn-ea"/>
                <a:cs typeface="+mn-cs"/>
                <a:hlinkClick r:id="rId4"/>
              </a:rPr>
              <a:t>www.elternbildung.ch</a:t>
            </a:r>
            <a:r>
              <a:rPr lang="de-CH" sz="1100" kern="1200" dirty="0" smtClean="0">
                <a:solidFill>
                  <a:schemeClr val="tx1"/>
                </a:solidFill>
                <a:latin typeface="+mn-lt"/>
                <a:ea typeface="+mn-ea"/>
                <a:cs typeface="+mn-cs"/>
              </a:rPr>
              <a:t> ; </a:t>
            </a:r>
            <a:r>
              <a:rPr lang="de-CH" sz="1100" u="sng" kern="1200" dirty="0" smtClean="0">
                <a:solidFill>
                  <a:schemeClr val="tx1"/>
                </a:solidFill>
                <a:latin typeface="+mn-lt"/>
                <a:ea typeface="+mn-ea"/>
                <a:cs typeface="+mn-cs"/>
                <a:hlinkClick r:id="rId5"/>
              </a:rPr>
              <a:t>www.formation-des-parents.ch</a:t>
            </a:r>
            <a:r>
              <a:rPr lang="de-CH" sz="1100" kern="1200" dirty="0" smtClean="0">
                <a:solidFill>
                  <a:schemeClr val="tx1"/>
                </a:solidFill>
                <a:latin typeface="+mn-lt"/>
                <a:ea typeface="+mn-ea"/>
                <a:cs typeface="+mn-cs"/>
              </a:rPr>
              <a:t> </a:t>
            </a:r>
          </a:p>
          <a:p>
            <a:pPr lvl="0"/>
            <a:r>
              <a:rPr lang="de-CH" sz="1100" u="sng" kern="1200" dirty="0" smtClean="0">
                <a:solidFill>
                  <a:schemeClr val="tx1"/>
                </a:solidFill>
                <a:latin typeface="+mn-lt"/>
                <a:ea typeface="+mn-ea"/>
                <a:cs typeface="+mn-cs"/>
                <a:hlinkClick r:id="rId6"/>
              </a:rPr>
              <a:t>www.jugendundmedien.ch</a:t>
            </a:r>
            <a:r>
              <a:rPr lang="de-CH" sz="1100" kern="1200" dirty="0" smtClean="0">
                <a:solidFill>
                  <a:schemeClr val="tx1"/>
                </a:solidFill>
                <a:latin typeface="+mn-lt"/>
                <a:ea typeface="+mn-ea"/>
                <a:cs typeface="+mn-cs"/>
              </a:rPr>
              <a:t> </a:t>
            </a:r>
          </a:p>
          <a:p>
            <a:pPr lvl="0"/>
            <a:r>
              <a:rPr lang="de-CH" sz="1100" u="sng" kern="1200" dirty="0" smtClean="0">
                <a:solidFill>
                  <a:schemeClr val="tx1"/>
                </a:solidFill>
                <a:latin typeface="+mn-lt"/>
                <a:ea typeface="+mn-ea"/>
                <a:cs typeface="+mn-cs"/>
                <a:hlinkClick r:id="rId7"/>
              </a:rPr>
              <a:t>www.projuventute.ch</a:t>
            </a:r>
            <a:r>
              <a:rPr lang="de-CH" sz="1100" u="sng" kern="1200" dirty="0" smtClean="0">
                <a:solidFill>
                  <a:schemeClr val="tx1"/>
                </a:solidFill>
                <a:latin typeface="+mn-lt"/>
                <a:ea typeface="+mn-ea"/>
                <a:cs typeface="+mn-cs"/>
              </a:rPr>
              <a:t>/medienprofis</a:t>
            </a:r>
            <a:r>
              <a:rPr lang="de-CH" sz="1100" kern="1200" dirty="0" smtClean="0">
                <a:solidFill>
                  <a:schemeClr val="tx1"/>
                </a:solidFill>
                <a:latin typeface="+mn-lt"/>
                <a:ea typeface="+mn-ea"/>
                <a:cs typeface="+mn-cs"/>
              </a:rPr>
              <a:t>  </a:t>
            </a:r>
          </a:p>
          <a:p>
            <a:pPr lvl="0"/>
            <a:r>
              <a:rPr lang="de-CH" sz="1100" u="sng" kern="1200" dirty="0" smtClean="0">
                <a:solidFill>
                  <a:schemeClr val="tx1"/>
                </a:solidFill>
                <a:latin typeface="+mn-lt"/>
                <a:ea typeface="+mn-ea"/>
                <a:cs typeface="+mn-cs"/>
                <a:hlinkClick r:id="rId8"/>
              </a:rPr>
              <a:t>www.skppsc.ch</a:t>
            </a:r>
            <a:r>
              <a:rPr lang="de-CH" sz="1100" kern="1200" dirty="0" smtClean="0">
                <a:solidFill>
                  <a:schemeClr val="tx1"/>
                </a:solidFill>
                <a:latin typeface="+mn-lt"/>
                <a:ea typeface="+mn-ea"/>
                <a:cs typeface="+mn-cs"/>
              </a:rPr>
              <a:t> </a:t>
            </a:r>
          </a:p>
          <a:p>
            <a:pPr lvl="0"/>
            <a:r>
              <a:rPr lang="de-CH" sz="1100" u="sng" kern="1200" dirty="0" smtClean="0">
                <a:solidFill>
                  <a:schemeClr val="tx1"/>
                </a:solidFill>
                <a:latin typeface="+mn-lt"/>
                <a:ea typeface="+mn-ea"/>
                <a:cs typeface="+mn-cs"/>
                <a:hlinkClick r:id="rId9"/>
              </a:rPr>
              <a:t>www.swisscom.ch/medienkurse</a:t>
            </a:r>
            <a:r>
              <a:rPr lang="de-CH" sz="1100" kern="1200" dirty="0" smtClean="0">
                <a:solidFill>
                  <a:schemeClr val="tx1"/>
                </a:solidFill>
                <a:latin typeface="+mn-lt"/>
                <a:ea typeface="+mn-ea"/>
                <a:cs typeface="+mn-cs"/>
              </a:rPr>
              <a:t> </a:t>
            </a:r>
          </a:p>
          <a:p>
            <a:endParaRPr lang="en-US" sz="11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CH" baseline="0" dirty="0" smtClean="0"/>
          </a:p>
        </p:txBody>
      </p:sp>
    </p:spTree>
    <p:extLst>
      <p:ext uri="{BB962C8B-B14F-4D97-AF65-F5344CB8AC3E}">
        <p14:creationId xmlns="" xmlns:p14="http://schemas.microsoft.com/office/powerpoint/2010/main" val="1471391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Avec les médias numériques, les jeunes risquent davantage de tomber sur des contenus dangereux. De nos jours, ces données sont rarement transmises par des connexions Bluetooth, comme dans le présent cas, mais passent davantage par les réseaux sociaux, les plateformes de partage de fichiers et les services de messagerie instantanée.  S’agissant d’adolescents, surtout les plus grands, il est très rare qu’ils tombent sur des contenus préjudiciables par hasard. Ils sont à la recherche de sensations fortes, ce qui est normal durant cette phase de la vie, caractérisée par une curiosité naturelle. Pour certains jeunes, dénicher des contenus particulièrement choquants et de les faire circuler est un véritable sport. En outre, les attitudes morales des adolescents et des jeunes sont souvent moins rigides que celles des adultes et ils se font un plaisir de remettre en question la morale traditionnelle pour provoquer. Comme il n’est pas possible ni judicieux d’interdire ou de réglementer ces comportements, il est d’autant plus important de discuter avec les jeunes des expériences qu’ils ont faites avec de tels contenus numériques.</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La diffusion d’une vidéo où une femme se faire tuer n’est pas un délit, s’il ne s’agit pas clairement d’un film qui exalte la violence ou qui montre des scènes de torture. Etant donné que ce cas est assez ambigu, il se prête particulièrement bien à la discussion.</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392742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http://www.badische-zeitung.de/liebe-familie/das-system-der-schikane--80054412.html</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Cet exemple montre que les causes du </a:t>
            </a:r>
            <a:r>
              <a:rPr lang="fr-CH" sz="1100" kern="1200" dirty="0" err="1" smtClean="0">
                <a:solidFill>
                  <a:schemeClr val="tx1"/>
                </a:solidFill>
                <a:latin typeface="+mn-lt"/>
                <a:ea typeface="+mn-ea"/>
                <a:cs typeface="+mn-cs"/>
              </a:rPr>
              <a:t>cyberharcèlement</a:t>
            </a:r>
            <a:r>
              <a:rPr lang="fr-CH" sz="1100" kern="1200" dirty="0" smtClean="0">
                <a:solidFill>
                  <a:schemeClr val="tx1"/>
                </a:solidFill>
                <a:latin typeface="+mn-lt"/>
                <a:ea typeface="+mn-ea"/>
                <a:cs typeface="+mn-cs"/>
              </a:rPr>
              <a:t>, les pratiques utilisées et leurs effets ne se limitent pas au monde numérique. Souvent, le </a:t>
            </a:r>
            <a:r>
              <a:rPr lang="fr-CH" sz="1100" kern="1200" dirty="0" err="1" smtClean="0">
                <a:solidFill>
                  <a:schemeClr val="tx1"/>
                </a:solidFill>
                <a:latin typeface="+mn-lt"/>
                <a:ea typeface="+mn-ea"/>
                <a:cs typeface="+mn-cs"/>
              </a:rPr>
              <a:t>cyberharcèlement</a:t>
            </a:r>
            <a:r>
              <a:rPr lang="fr-CH" sz="1100" kern="1200" dirty="0" smtClean="0">
                <a:solidFill>
                  <a:schemeClr val="tx1"/>
                </a:solidFill>
                <a:latin typeface="+mn-lt"/>
                <a:ea typeface="+mn-ea"/>
                <a:cs typeface="+mn-cs"/>
              </a:rPr>
              <a:t> est provoqué par des motifs qui n’ont aucun rapport avec le monde virtuel. Ce qui angoisse spécialement les victimes, c’est la diffusion de ces insultes et humiliations sur la Toile, ce qui les rend visibles au monde entier, de sorte que, dans certains cas, même un changement d’école ne sert plus à rien. Dans les réseaux sociaux, les activités harcelantes peuvent se dérouler dans un espace restreint, ce qui est tout aussi cruel pour la victime, visiblement rejeté par un cercle de jeunes. Le seul élément positif du </a:t>
            </a:r>
            <a:r>
              <a:rPr lang="fr-CH" sz="1100" kern="1200" dirty="0" err="1" smtClean="0">
                <a:solidFill>
                  <a:schemeClr val="tx1"/>
                </a:solidFill>
                <a:latin typeface="+mn-lt"/>
                <a:ea typeface="+mn-ea"/>
                <a:cs typeface="+mn-cs"/>
              </a:rPr>
              <a:t>cyberharcèlement</a:t>
            </a:r>
            <a:r>
              <a:rPr lang="fr-CH" sz="1100" kern="1200" dirty="0" smtClean="0">
                <a:solidFill>
                  <a:schemeClr val="tx1"/>
                </a:solidFill>
                <a:latin typeface="+mn-lt"/>
                <a:ea typeface="+mn-ea"/>
                <a:cs typeface="+mn-cs"/>
              </a:rPr>
              <a:t> c’est que − contrairement au harcèlement traditionnel −, il laisse des traces et peut facilement être documenté. Les preuves recueillies peuvent servir à entamer un dialogue, à lancer un processus de médiation ou à punir les harceleurs. Ce qui est décisif en cas de </a:t>
            </a:r>
            <a:r>
              <a:rPr lang="fr-CH" sz="1100" kern="1200" dirty="0" err="1" smtClean="0">
                <a:solidFill>
                  <a:schemeClr val="tx1"/>
                </a:solidFill>
                <a:latin typeface="+mn-lt"/>
                <a:ea typeface="+mn-ea"/>
                <a:cs typeface="+mn-cs"/>
              </a:rPr>
              <a:t>cyberharcèlement</a:t>
            </a:r>
            <a:r>
              <a:rPr lang="fr-CH" sz="1100" kern="1200" dirty="0" smtClean="0">
                <a:solidFill>
                  <a:schemeClr val="tx1"/>
                </a:solidFill>
                <a:latin typeface="+mn-lt"/>
                <a:ea typeface="+mn-ea"/>
                <a:cs typeface="+mn-cs"/>
              </a:rPr>
              <a:t>, c’est de constater les faits, de ne pas les minimiser, de soutenir la victime et de trouver ensemble une solution au problème. </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596006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100" kern="1200" dirty="0" smtClean="0">
                <a:solidFill>
                  <a:schemeClr val="tx1"/>
                </a:solidFill>
                <a:latin typeface="+mn-lt"/>
                <a:ea typeface="+mn-ea"/>
                <a:cs typeface="+mn-cs"/>
              </a:rPr>
              <a:t>Cet exemple montre que le </a:t>
            </a:r>
            <a:r>
              <a:rPr lang="fr-CH" sz="1100" kern="1200" dirty="0" err="1" smtClean="0">
                <a:solidFill>
                  <a:schemeClr val="tx1"/>
                </a:solidFill>
                <a:latin typeface="+mn-lt"/>
                <a:ea typeface="+mn-ea"/>
                <a:cs typeface="+mn-cs"/>
              </a:rPr>
              <a:t>cyberharcèlement</a:t>
            </a:r>
            <a:r>
              <a:rPr lang="fr-CH" sz="1100" kern="1200" dirty="0" smtClean="0">
                <a:solidFill>
                  <a:schemeClr val="tx1"/>
                </a:solidFill>
                <a:latin typeface="+mn-lt"/>
                <a:ea typeface="+mn-ea"/>
                <a:cs typeface="+mn-cs"/>
              </a:rPr>
              <a:t> ne se limite pas aux enfants et aux jeunes. Souvent, les adultes sont surpris et imposent des punitions draconiennes quand ils sont la cible d’insultes de ce genre. Or, dans une telle situation, un processus d’intervention plus prudent et subtil peut s’avérer plus judicieux, dans la mesure où il analyse les causes de la rancune et les mécanismes qui ont mené aux débordements. A long terme, le climat au sein de l’école pourrait en profiter et de nouveaux cas de harcèlement pourraient être empêchés. </a:t>
            </a:r>
            <a:endParaRPr lang="de-CH" dirty="0" smtClean="0"/>
          </a:p>
          <a:p>
            <a:endParaRPr dirty="0"/>
          </a:p>
        </p:txBody>
      </p:sp>
    </p:spTree>
    <p:extLst>
      <p:ext uri="{BB962C8B-B14F-4D97-AF65-F5344CB8AC3E}">
        <p14:creationId xmlns="" xmlns:p14="http://schemas.microsoft.com/office/powerpoint/2010/main" val="2742318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http://www.focus.de/schule/familie/ratgeber/abzocke-im-internet_aid_50743.html</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La possibilité de conclure des contrats par un simple clic n’incite pas seulement des entreprises honnêtes à vendre leurs biens et services en ligne. Il n’est pas toujours facile de distinguer les situations licites des situations illicites. De manière générale, les utilisateurs devraient faire au plus vite usage de leur droit de révocation lorsqu’un contrat a été conclu sans qu’ils en aient expressément accepté les conditions contractuelles. Notamment lorsque les conditions contractuelles sont cachées, il est utile de documenter la situation avec une capture d’écran. Par ailleurs, les mineurs n’ont qu’une capacité restreinte de souscrire des contrats. Nous reviendrons sur ce sujet par la suite. </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81208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spcAft>
                <a:spcPts val="0"/>
              </a:spcAft>
            </a:pPr>
            <a:r>
              <a:rPr lang="fr-CH" sz="1100" kern="1200" dirty="0" smtClean="0">
                <a:solidFill>
                  <a:srgbClr val="000000"/>
                </a:solidFill>
                <a:latin typeface="+mn-lt"/>
                <a:ea typeface="Calibri"/>
                <a:cs typeface="Times New Roman"/>
              </a:rPr>
              <a:t>On parle de </a:t>
            </a:r>
            <a:r>
              <a:rPr lang="fr-CH" sz="1100" kern="1200" dirty="0" err="1" smtClean="0">
                <a:solidFill>
                  <a:srgbClr val="000000"/>
                </a:solidFill>
                <a:latin typeface="+mn-lt"/>
                <a:ea typeface="Calibri"/>
                <a:cs typeface="Times New Roman"/>
              </a:rPr>
              <a:t>cybergrooming</a:t>
            </a:r>
            <a:r>
              <a:rPr lang="fr-CH" sz="1100" kern="1200" dirty="0" smtClean="0">
                <a:solidFill>
                  <a:srgbClr val="000000"/>
                </a:solidFill>
                <a:latin typeface="+mn-lt"/>
                <a:ea typeface="Calibri"/>
                <a:cs typeface="Times New Roman"/>
              </a:rPr>
              <a:t> ou </a:t>
            </a:r>
            <a:r>
              <a:rPr lang="fr-CH" sz="1100" kern="1200" dirty="0" err="1" smtClean="0">
                <a:solidFill>
                  <a:srgbClr val="000000"/>
                </a:solidFill>
                <a:latin typeface="+mn-lt"/>
                <a:ea typeface="Calibri"/>
                <a:cs typeface="Times New Roman"/>
              </a:rPr>
              <a:t>grooming</a:t>
            </a:r>
            <a:r>
              <a:rPr lang="fr-CH" sz="1100" kern="1200" dirty="0" smtClean="0">
                <a:solidFill>
                  <a:srgbClr val="000000"/>
                </a:solidFill>
                <a:latin typeface="+mn-lt"/>
                <a:ea typeface="Calibri"/>
                <a:cs typeface="Times New Roman"/>
              </a:rPr>
              <a:t> lorsqu’un adulte contacte un enfant sur Internet dans un but sexuel. Dans le présent exemple, sont avant tout choquantes les stratégies employées par l’étudiant pour gagner la confiance de ses victimes et pour leur soustraire des informations qui lui permettent ensuite de les mettre sous pression. Le </a:t>
            </a:r>
            <a:r>
              <a:rPr lang="fr-CH" sz="1100" kern="1200" dirty="0" err="1" smtClean="0">
                <a:solidFill>
                  <a:srgbClr val="000000"/>
                </a:solidFill>
                <a:latin typeface="+mn-lt"/>
                <a:ea typeface="Calibri"/>
                <a:cs typeface="Times New Roman"/>
              </a:rPr>
              <a:t>grooming</a:t>
            </a:r>
            <a:r>
              <a:rPr lang="fr-CH" sz="1100" kern="1200" dirty="0" smtClean="0">
                <a:solidFill>
                  <a:srgbClr val="000000"/>
                </a:solidFill>
                <a:latin typeface="+mn-lt"/>
                <a:ea typeface="Calibri"/>
                <a:cs typeface="Times New Roman"/>
              </a:rPr>
              <a:t> concerne autant les filles que les garçons. L’élément décisif pour éviter ou désamorcer de telles situations est la relation de confiance qui règne entre les enfants et leurs parents ou d’autres adultes de référence. Les enfants doivent connaître ce risque et avoir la certitude que leurs parents ou d’autres adultes de référence les aideront s’ils s’adressent à eux. Un adulte qui se présente à un rendez-vous fixé en ligne est passible de sanctions pénales pour tentative d’actes d’ordre sexuel avec des enfants (art. 187, en relation avec l’art. 22 CP).</a:t>
            </a:r>
            <a:endParaRPr lang="en-US" sz="1100" dirty="0" smtClean="0">
              <a:latin typeface="Times New Roman"/>
              <a:ea typeface="Times New Roman"/>
            </a:endParaRPr>
          </a:p>
        </p:txBody>
      </p:sp>
    </p:spTree>
    <p:extLst>
      <p:ext uri="{BB962C8B-B14F-4D97-AF65-F5344CB8AC3E}">
        <p14:creationId xmlns="" xmlns:p14="http://schemas.microsoft.com/office/powerpoint/2010/main" val="273494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http://www.tagblatt.de/Home/nachrichten/tuebingen_artikel,-Viele-Jugendliche-verbringen-taeglich-Stunden-vorm-Computer-_arid,241607.html</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Le fait de jouer en ligne ou de passer beaucoup de temps sur Internet n’indique pas en soi une dépendance. Comme pour toute addiction, il n’y a dépendance que lorsque le sujet subit une perte de contrôle substantielle et en souffre. Un usage croissant des médias, une tolérance aux contenus, le déni et un sentiment de culpabilité ou encore la négligence d’autres activités comme le sommeil, l’alimentation, l’école, le travail ou les amis peuvent être d’autres symptômes d’une dépendance. La dépendance numérique peut avoir des cibles très différentes, tels que les jeux en ligne, les réseaux sociaux, les nouvelles ou la pornographie.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Souvent la dépendance s’accompagne d’autres difficultés, par exemple une dépendance à l’alcool ou à la drogue, une dépression, le chômage ou des problèmes relationnels. Le phénomène de la dépendance étant complexe et très personnel, la victime doit avant tout prendre conscience du fait qu’elle se trouve dans une situation nuisible et souhaiter un changement. Des personnes de référence ou des spécialistes peuvent offrir aide et soutien.</a:t>
            </a:r>
            <a:endParaRPr lang="en-US" sz="1100" kern="1200" dirty="0">
              <a:solidFill>
                <a:schemeClr val="tx1"/>
              </a:solidFill>
              <a:latin typeface="+mn-lt"/>
              <a:ea typeface="+mn-ea"/>
              <a:cs typeface="+mn-cs"/>
            </a:endParaRPr>
          </a:p>
        </p:txBody>
      </p:sp>
    </p:spTree>
    <p:extLst>
      <p:ext uri="{BB962C8B-B14F-4D97-AF65-F5344CB8AC3E}">
        <p14:creationId xmlns="" xmlns:p14="http://schemas.microsoft.com/office/powerpoint/2010/main" val="22866242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a:t>Sur Internet, il y toujours des êtres humains de part et d’autre de l’écran. Dès lors, toutes les interactions en ligne sont une communication bien réelle entre plusieurs personnes, même si elles reposent sur des outils numériques. Les cyberactivités peuvent d’ailleurs engendrer des réactions très réelles, comme des litiges. Internet n’est pas une zone de non-droit, chaque clic de souris laisse une trace sur un serveur et peut être repéré grâce à l’adresse IP de l’ordinateur. De nos jours, il est très compliqué de naviguer sur Internet sous le couvert de l’anonymat. Les traces laissées sciemment ou inconsciemment par les utilisateurs sont, en outre, très durables. Une image ou une vidéo téléchargée se diffuse rapidement et se retrouve sur de nombreux serveurs. Dans le pire des cas, il n’est plus guère possible de la retirer du Web. De nombreux utilisateurs se bercent dans l’illusion que ça n’arrive qu’aux autres. Il suffit d’un petit sondage autour de soi pour se détromper.</a:t>
            </a:r>
            <a:endParaRPr lang="en-US" sz="1100" kern="1200" dirty="0">
              <a:solidFill>
                <a:schemeClr val="tx1"/>
              </a:solidFill>
              <a:latin typeface="+mn-lt"/>
              <a:ea typeface="+mn-ea"/>
              <a:cs typeface="+mn-cs"/>
            </a:endParaRPr>
          </a:p>
        </p:txBody>
      </p:sp>
    </p:spTree>
    <p:extLst>
      <p:ext uri="{BB962C8B-B14F-4D97-AF65-F5344CB8AC3E}">
        <p14:creationId xmlns="" xmlns:p14="http://schemas.microsoft.com/office/powerpoint/2010/main" val="28884374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a:t>De nombreuses vidéos illustrent explicitement les problèmes qui peuvent surgir sur Internet. Elles sont souvent très instructives.</a:t>
            </a:r>
            <a:endParaRPr lang="en-US" sz="1100" kern="1200" dirty="0">
              <a:solidFill>
                <a:schemeClr val="tx1"/>
              </a:solidFill>
              <a:latin typeface="+mn-lt"/>
              <a:ea typeface="+mn-ea"/>
              <a:cs typeface="+mn-cs"/>
            </a:endParaRPr>
          </a:p>
        </p:txBody>
      </p:sp>
    </p:spTree>
    <p:extLst>
      <p:ext uri="{BB962C8B-B14F-4D97-AF65-F5344CB8AC3E}">
        <p14:creationId xmlns="" xmlns:p14="http://schemas.microsoft.com/office/powerpoint/2010/main" val="682297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Il importe que les parents échangent leurs expériences. Cela leur permet de se rendre compte que d’autres personnes sont dans la même situation, et cela peut les aider à </a:t>
            </a:r>
            <a:r>
              <a:rPr lang="fr-CH" sz="1100" kern="1200" dirty="0" err="1" smtClean="0">
                <a:solidFill>
                  <a:schemeClr val="tx1"/>
                </a:solidFill>
                <a:latin typeface="+mn-lt"/>
                <a:ea typeface="+mn-ea"/>
                <a:cs typeface="+mn-cs"/>
              </a:rPr>
              <a:t>détabouiser</a:t>
            </a:r>
            <a:r>
              <a:rPr lang="fr-CH" sz="1100" kern="1200" dirty="0" smtClean="0">
                <a:solidFill>
                  <a:schemeClr val="tx1"/>
                </a:solidFill>
                <a:latin typeface="+mn-lt"/>
                <a:ea typeface="+mn-ea"/>
                <a:cs typeface="+mn-cs"/>
              </a:rPr>
              <a:t> certains événements et à les dédramatiser.</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1314854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Les risques liés aux médias numériques auxquels les enfants peuvent être confrontés sont multiformes ; il convient donc d’y réagir différemment suivant la situation. Les jeunes enfants sont surtout victimes de leur ignorance ou du hasard. En revanche, les enfants plus âgés et plus habiles dans l’usage des médias sont souvent coresponsables parce qu’ils ne respectent pas certaines règles de comportement connues. Parfois, ils sont carrément coupables. En cas de </a:t>
            </a:r>
            <a:r>
              <a:rPr lang="fr-CH" sz="1100" kern="1200" dirty="0" err="1" smtClean="0">
                <a:solidFill>
                  <a:schemeClr val="tx1"/>
                </a:solidFill>
                <a:latin typeface="+mn-lt"/>
                <a:ea typeface="+mn-ea"/>
                <a:cs typeface="+mn-cs"/>
              </a:rPr>
              <a:t>cyberharcèlement</a:t>
            </a:r>
            <a:r>
              <a:rPr lang="fr-CH" sz="1100" kern="1200" dirty="0" smtClean="0">
                <a:solidFill>
                  <a:schemeClr val="tx1"/>
                </a:solidFill>
                <a:latin typeface="+mn-lt"/>
                <a:ea typeface="+mn-ea"/>
                <a:cs typeface="+mn-cs"/>
              </a:rPr>
              <a:t> par exemple, les enfants qui observent les agissements sans intervenir assument une grande part de responsabilité.</a:t>
            </a:r>
            <a:endParaRPr lang="en-US" sz="1100" kern="1200" dirty="0" smtClean="0">
              <a:solidFill>
                <a:schemeClr val="tx1"/>
              </a:solidFill>
              <a:latin typeface="+mn-lt"/>
              <a:ea typeface="+mn-ea"/>
              <a:cs typeface="+mn-cs"/>
            </a:endParaRPr>
          </a:p>
          <a:p>
            <a:r>
              <a:rPr lang="fr-CH" sz="1100" kern="1200" dirty="0" err="1" smtClean="0">
                <a:solidFill>
                  <a:schemeClr val="tx1"/>
                </a:solidFill>
                <a:latin typeface="+mn-lt"/>
                <a:ea typeface="+mn-ea"/>
                <a:cs typeface="+mn-cs"/>
              </a:rPr>
              <a:t>Hasebrink</a:t>
            </a:r>
            <a:r>
              <a:rPr lang="fr-CH" sz="1100" kern="1200" dirty="0" smtClean="0">
                <a:solidFill>
                  <a:schemeClr val="tx1"/>
                </a:solidFill>
                <a:latin typeface="+mn-lt"/>
                <a:ea typeface="+mn-ea"/>
                <a:cs typeface="+mn-cs"/>
              </a:rPr>
              <a:t>, U. (2012). Young </a:t>
            </a:r>
            <a:r>
              <a:rPr lang="fr-CH" sz="1100" kern="1200" dirty="0" err="1" smtClean="0">
                <a:solidFill>
                  <a:schemeClr val="tx1"/>
                </a:solidFill>
                <a:latin typeface="+mn-lt"/>
                <a:ea typeface="+mn-ea"/>
                <a:cs typeface="+mn-cs"/>
              </a:rPr>
              <a:t>Europeans</a:t>
            </a:r>
            <a:r>
              <a:rPr lang="fr-CH" sz="1100" kern="1200" dirty="0" smtClean="0">
                <a:solidFill>
                  <a:schemeClr val="tx1"/>
                </a:solidFill>
                <a:latin typeface="+mn-lt"/>
                <a:ea typeface="+mn-ea"/>
                <a:cs typeface="+mn-cs"/>
              </a:rPr>
              <a:t>’ online </a:t>
            </a:r>
            <a:r>
              <a:rPr lang="fr-CH" sz="1100" kern="1200" dirty="0" err="1" smtClean="0">
                <a:solidFill>
                  <a:schemeClr val="tx1"/>
                </a:solidFill>
                <a:latin typeface="+mn-lt"/>
                <a:ea typeface="+mn-ea"/>
                <a:cs typeface="+mn-cs"/>
              </a:rPr>
              <a:t>environments</a:t>
            </a:r>
            <a:r>
              <a:rPr lang="fr-CH" sz="1100" kern="1200" dirty="0" smtClean="0">
                <a:solidFill>
                  <a:schemeClr val="tx1"/>
                </a:solidFill>
                <a:latin typeface="+mn-lt"/>
                <a:ea typeface="+mn-ea"/>
                <a:cs typeface="+mn-cs"/>
              </a:rPr>
              <a:t>: a </a:t>
            </a:r>
            <a:r>
              <a:rPr lang="fr-CH" sz="1100" kern="1200" dirty="0" err="1" smtClean="0">
                <a:solidFill>
                  <a:schemeClr val="tx1"/>
                </a:solidFill>
                <a:latin typeface="+mn-lt"/>
                <a:ea typeface="+mn-ea"/>
                <a:cs typeface="+mn-cs"/>
              </a:rPr>
              <a:t>typology</a:t>
            </a:r>
            <a:r>
              <a:rPr lang="fr-CH" sz="1100" kern="1200" dirty="0" smtClean="0">
                <a:solidFill>
                  <a:schemeClr val="tx1"/>
                </a:solidFill>
                <a:latin typeface="+mn-lt"/>
                <a:ea typeface="+mn-ea"/>
                <a:cs typeface="+mn-cs"/>
              </a:rPr>
              <a:t> of user practices. In S. Livingstone, L. Haddon, &amp; A. </a:t>
            </a:r>
            <a:r>
              <a:rPr lang="fr-CH" sz="1100" kern="1200" dirty="0" err="1" smtClean="0">
                <a:solidFill>
                  <a:schemeClr val="tx1"/>
                </a:solidFill>
                <a:latin typeface="+mn-lt"/>
                <a:ea typeface="+mn-ea"/>
                <a:cs typeface="+mn-cs"/>
              </a:rPr>
              <a:t>Görzig</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Eds</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Children</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risk</a:t>
            </a:r>
            <a:r>
              <a:rPr lang="fr-CH" sz="1100" kern="1200" dirty="0" smtClean="0">
                <a:solidFill>
                  <a:schemeClr val="tx1"/>
                </a:solidFill>
                <a:latin typeface="+mn-lt"/>
                <a:ea typeface="+mn-ea"/>
                <a:cs typeface="+mn-cs"/>
              </a:rPr>
              <a:t> and </a:t>
            </a:r>
            <a:r>
              <a:rPr lang="fr-CH" sz="1100" kern="1200" dirty="0" err="1" smtClean="0">
                <a:solidFill>
                  <a:schemeClr val="tx1"/>
                </a:solidFill>
                <a:latin typeface="+mn-lt"/>
                <a:ea typeface="+mn-ea"/>
                <a:cs typeface="+mn-cs"/>
              </a:rPr>
              <a:t>safety</a:t>
            </a:r>
            <a:r>
              <a:rPr lang="fr-CH" sz="1100" kern="1200" dirty="0" smtClean="0">
                <a:solidFill>
                  <a:schemeClr val="tx1"/>
                </a:solidFill>
                <a:latin typeface="+mn-lt"/>
                <a:ea typeface="+mn-ea"/>
                <a:cs typeface="+mn-cs"/>
              </a:rPr>
              <a:t> online: </a:t>
            </a:r>
            <a:r>
              <a:rPr lang="fr-CH" sz="1100" kern="1200" dirty="0" err="1" smtClean="0">
                <a:solidFill>
                  <a:schemeClr val="tx1"/>
                </a:solidFill>
                <a:latin typeface="+mn-lt"/>
                <a:ea typeface="+mn-ea"/>
                <a:cs typeface="+mn-cs"/>
              </a:rPr>
              <a:t>Research</a:t>
            </a:r>
            <a:r>
              <a:rPr lang="fr-CH" sz="1100" kern="1200" dirty="0" smtClean="0">
                <a:solidFill>
                  <a:schemeClr val="tx1"/>
                </a:solidFill>
                <a:latin typeface="+mn-lt"/>
                <a:ea typeface="+mn-ea"/>
                <a:cs typeface="+mn-cs"/>
              </a:rPr>
              <a:t> and </a:t>
            </a:r>
            <a:r>
              <a:rPr lang="fr-CH" sz="1100" kern="1200" dirty="0" err="1" smtClean="0">
                <a:solidFill>
                  <a:schemeClr val="tx1"/>
                </a:solidFill>
                <a:latin typeface="+mn-lt"/>
                <a:ea typeface="+mn-ea"/>
                <a:cs typeface="+mn-cs"/>
              </a:rPr>
              <a:t>policy</a:t>
            </a:r>
            <a:r>
              <a:rPr lang="fr-CH" sz="1100" kern="1200" dirty="0" smtClean="0">
                <a:solidFill>
                  <a:schemeClr val="tx1"/>
                </a:solidFill>
                <a:latin typeface="+mn-lt"/>
                <a:ea typeface="+mn-ea"/>
                <a:cs typeface="+mn-cs"/>
              </a:rPr>
              <a:t> challenges in comparative perspective (pp. 127 à 139). Bristol : Policy </a:t>
            </a:r>
            <a:r>
              <a:rPr lang="fr-CH" sz="1100" kern="1200" dirty="0" err="1" smtClean="0">
                <a:solidFill>
                  <a:schemeClr val="tx1"/>
                </a:solidFill>
                <a:latin typeface="+mn-lt"/>
                <a:ea typeface="+mn-ea"/>
                <a:cs typeface="+mn-cs"/>
              </a:rPr>
              <a:t>Press</a:t>
            </a:r>
            <a:r>
              <a:rPr lang="fr-CH" sz="1100" kern="1200" dirty="0" smtClean="0">
                <a:solidFill>
                  <a:schemeClr val="tx1"/>
                </a:solidFill>
                <a:latin typeface="+mn-lt"/>
                <a:ea typeface="+mn-ea"/>
                <a:cs typeface="+mn-cs"/>
              </a:rPr>
              <a:t>.</a:t>
            </a:r>
            <a:endParaRPr lang="en-US" sz="1100" kern="1200" dirty="0">
              <a:solidFill>
                <a:schemeClr val="tx1"/>
              </a:solidFill>
              <a:latin typeface="+mn-lt"/>
              <a:ea typeface="+mn-ea"/>
              <a:cs typeface="+mn-cs"/>
            </a:endParaRPr>
          </a:p>
        </p:txBody>
      </p:sp>
    </p:spTree>
    <p:extLst>
      <p:ext uri="{BB962C8B-B14F-4D97-AF65-F5344CB8AC3E}">
        <p14:creationId xmlns="" xmlns:p14="http://schemas.microsoft.com/office/powerpoint/2010/main" val="2331746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spcAft>
                <a:spcPts val="0"/>
              </a:spcAft>
            </a:pPr>
            <a:r>
              <a:rPr lang="fr-CH" sz="1100" kern="1200" dirty="0" smtClean="0">
                <a:solidFill>
                  <a:srgbClr val="000000"/>
                </a:solidFill>
                <a:latin typeface="+mn-lt"/>
                <a:ea typeface="Calibri"/>
                <a:cs typeface="Times New Roman"/>
              </a:rPr>
              <a:t>Aujourd’hui, les médias numériques sont omniprésents, on y accède facilement et en tous lieux, pas seulement au moyen d’ordinateurs de bureau et de connexions Internet fixes. La plupart des enfants et des jeunes possèdent un téléphone mobile intelligent, portant ainsi sur eux un petit ordinateur personnel qui renferme de nombreuses opportunités, mais n’est pas sans comprendre certains risques. Il est donc naïf de penser qu’on peut tenir les enfants à l’abri de tous les risques inhérents aux médias. Il importe plutôt d’accepter les nouvelles réalités tout en développant des stratégies préventives. </a:t>
            </a:r>
            <a:endParaRPr lang="en-US" sz="1100" dirty="0" smtClean="0">
              <a:latin typeface="Times New Roman"/>
              <a:ea typeface="Times New Roman"/>
            </a:endParaRPr>
          </a:p>
          <a:p>
            <a:pPr marL="171450" indent="-171450">
              <a:buFont typeface="Arial" panose="020B0604020202020204" pitchFamily="34" charset="0"/>
              <a:buNone/>
            </a:pPr>
            <a:endParaRPr dirty="0"/>
          </a:p>
        </p:txBody>
      </p:sp>
    </p:spTree>
    <p:extLst>
      <p:ext uri="{BB962C8B-B14F-4D97-AF65-F5344CB8AC3E}">
        <p14:creationId xmlns="" xmlns:p14="http://schemas.microsoft.com/office/powerpoint/2010/main" val="3163440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L’étude KIM menée dans le sud de l’Allemagne a montré que les risques courus par les jeunes enfants résidaient surtout dans la consommation de contenus médiatiques non adaptés à leur âge. Toutefois, l’étude ne révèle ni la gravité des événements ni la perception qu’en ont les enfants. S’agissant des 10 % d’enfants qui déclarent avoir été importunés en ligne, on ne connaît ni la gravité des actes ni leurs conséquences. D’où l’importance d’interpréter ces chiffres avec discernement. </a:t>
            </a:r>
            <a:endParaRPr lang="en-US" sz="1100" kern="1200" dirty="0" smtClean="0">
              <a:solidFill>
                <a:schemeClr val="tx1"/>
              </a:solidFill>
              <a:latin typeface="+mn-lt"/>
              <a:ea typeface="+mn-ea"/>
              <a:cs typeface="+mn-cs"/>
            </a:endParaRPr>
          </a:p>
          <a:p>
            <a:r>
              <a:rPr lang="fr-CH" sz="1100" kern="1200" dirty="0" err="1" smtClean="0">
                <a:solidFill>
                  <a:schemeClr val="tx1"/>
                </a:solidFill>
                <a:latin typeface="+mn-lt"/>
                <a:ea typeface="+mn-ea"/>
                <a:cs typeface="+mn-cs"/>
              </a:rPr>
              <a:t>Feierabend</a:t>
            </a:r>
            <a:r>
              <a:rPr lang="fr-CH" sz="1100" kern="1200" dirty="0" smtClean="0">
                <a:solidFill>
                  <a:schemeClr val="tx1"/>
                </a:solidFill>
                <a:latin typeface="+mn-lt"/>
                <a:ea typeface="+mn-ea"/>
                <a:cs typeface="+mn-cs"/>
              </a:rPr>
              <a:t>, S., </a:t>
            </a:r>
            <a:r>
              <a:rPr lang="fr-CH" sz="1100" kern="1200" dirty="0" err="1" smtClean="0">
                <a:solidFill>
                  <a:schemeClr val="tx1"/>
                </a:solidFill>
                <a:latin typeface="+mn-lt"/>
                <a:ea typeface="+mn-ea"/>
                <a:cs typeface="+mn-cs"/>
              </a:rPr>
              <a:t>Karg</a:t>
            </a:r>
            <a:r>
              <a:rPr lang="fr-CH" sz="1100" kern="1200" dirty="0" smtClean="0">
                <a:solidFill>
                  <a:schemeClr val="tx1"/>
                </a:solidFill>
                <a:latin typeface="+mn-lt"/>
                <a:ea typeface="+mn-ea"/>
                <a:cs typeface="+mn-cs"/>
              </a:rPr>
              <a:t>, U., &amp; </a:t>
            </a:r>
            <a:r>
              <a:rPr lang="fr-CH" sz="1100" kern="1200" dirty="0" err="1" smtClean="0">
                <a:solidFill>
                  <a:schemeClr val="tx1"/>
                </a:solidFill>
                <a:latin typeface="+mn-lt"/>
                <a:ea typeface="+mn-ea"/>
                <a:cs typeface="+mn-cs"/>
              </a:rPr>
              <a:t>Rathgeb</a:t>
            </a:r>
            <a:r>
              <a:rPr lang="fr-CH" sz="1100" kern="1200" dirty="0" smtClean="0">
                <a:solidFill>
                  <a:schemeClr val="tx1"/>
                </a:solidFill>
                <a:latin typeface="+mn-lt"/>
                <a:ea typeface="+mn-ea"/>
                <a:cs typeface="+mn-cs"/>
              </a:rPr>
              <a:t>, T. (2013). KIM-</a:t>
            </a:r>
            <a:r>
              <a:rPr lang="fr-CH" sz="1100" kern="1200" dirty="0" err="1" smtClean="0">
                <a:solidFill>
                  <a:schemeClr val="tx1"/>
                </a:solidFill>
                <a:latin typeface="+mn-lt"/>
                <a:ea typeface="+mn-ea"/>
                <a:cs typeface="+mn-cs"/>
              </a:rPr>
              <a:t>Studie</a:t>
            </a:r>
            <a:r>
              <a:rPr lang="fr-CH" sz="1100" kern="1200" dirty="0" smtClean="0">
                <a:solidFill>
                  <a:schemeClr val="tx1"/>
                </a:solidFill>
                <a:latin typeface="+mn-lt"/>
                <a:ea typeface="+mn-ea"/>
                <a:cs typeface="+mn-cs"/>
              </a:rPr>
              <a:t> 2012: </a:t>
            </a:r>
            <a:r>
              <a:rPr lang="fr-CH" sz="1100" kern="1200" dirty="0" err="1" smtClean="0">
                <a:solidFill>
                  <a:schemeClr val="tx1"/>
                </a:solidFill>
                <a:latin typeface="+mn-lt"/>
                <a:ea typeface="+mn-ea"/>
                <a:cs typeface="+mn-cs"/>
              </a:rPr>
              <a:t>Kinder</a:t>
            </a:r>
            <a:r>
              <a:rPr lang="fr-CH" sz="1100" kern="1200" dirty="0" smtClean="0">
                <a:solidFill>
                  <a:schemeClr val="tx1"/>
                </a:solidFill>
                <a:latin typeface="+mn-lt"/>
                <a:ea typeface="+mn-ea"/>
                <a:cs typeface="+mn-cs"/>
              </a:rPr>
              <a:t> + </a:t>
            </a:r>
            <a:r>
              <a:rPr lang="fr-CH" sz="1100" kern="1200" dirty="0" err="1" smtClean="0">
                <a:solidFill>
                  <a:schemeClr val="tx1"/>
                </a:solidFill>
                <a:latin typeface="+mn-lt"/>
                <a:ea typeface="+mn-ea"/>
                <a:cs typeface="+mn-cs"/>
              </a:rPr>
              <a:t>Medien</a:t>
            </a:r>
            <a:r>
              <a:rPr lang="fr-CH" sz="1100" kern="1200" dirty="0" smtClean="0">
                <a:solidFill>
                  <a:schemeClr val="tx1"/>
                </a:solidFill>
                <a:latin typeface="+mn-lt"/>
                <a:ea typeface="+mn-ea"/>
                <a:cs typeface="+mn-cs"/>
              </a:rPr>
              <a:t>, Computer + Internet. </a:t>
            </a:r>
            <a:r>
              <a:rPr lang="fr-CH" sz="1100" kern="1200" dirty="0" err="1" smtClean="0">
                <a:solidFill>
                  <a:schemeClr val="tx1"/>
                </a:solidFill>
                <a:latin typeface="+mn-lt"/>
                <a:ea typeface="+mn-ea"/>
                <a:cs typeface="+mn-cs"/>
              </a:rPr>
              <a:t>Basisuntersuchung</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zum</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Medienumgang</a:t>
            </a:r>
            <a:r>
              <a:rPr lang="fr-CH" sz="1100" kern="1200" dirty="0" smtClean="0">
                <a:solidFill>
                  <a:schemeClr val="tx1"/>
                </a:solidFill>
                <a:latin typeface="+mn-lt"/>
                <a:ea typeface="+mn-ea"/>
                <a:cs typeface="+mn-cs"/>
              </a:rPr>
              <a:t> 6- bis 13-</a:t>
            </a:r>
            <a:r>
              <a:rPr lang="fr-CH" sz="1100" kern="1200" dirty="0" err="1" smtClean="0">
                <a:solidFill>
                  <a:schemeClr val="tx1"/>
                </a:solidFill>
                <a:latin typeface="+mn-lt"/>
                <a:ea typeface="+mn-ea"/>
                <a:cs typeface="+mn-cs"/>
              </a:rPr>
              <a:t>Jähriger</a:t>
            </a:r>
            <a:r>
              <a:rPr lang="fr-CH" sz="1100" kern="1200" dirty="0" smtClean="0">
                <a:solidFill>
                  <a:schemeClr val="tx1"/>
                </a:solidFill>
                <a:latin typeface="+mn-lt"/>
                <a:ea typeface="+mn-ea"/>
                <a:cs typeface="+mn-cs"/>
              </a:rPr>
              <a:t>. Stuttgart: </a:t>
            </a:r>
            <a:r>
              <a:rPr lang="fr-CH" sz="1100" kern="1200" dirty="0" err="1" smtClean="0">
                <a:solidFill>
                  <a:schemeClr val="tx1"/>
                </a:solidFill>
                <a:latin typeface="+mn-lt"/>
                <a:ea typeface="+mn-ea"/>
                <a:cs typeface="+mn-cs"/>
              </a:rPr>
              <a:t>Medienpädagogischer</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Forschungsverbund</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Südwest</a:t>
            </a:r>
            <a:r>
              <a:rPr lang="fr-CH" sz="1100" kern="1200" dirty="0" smtClean="0">
                <a:solidFill>
                  <a:schemeClr val="tx1"/>
                </a:solidFill>
                <a:latin typeface="+mn-lt"/>
                <a:ea typeface="+mn-ea"/>
                <a:cs typeface="+mn-cs"/>
              </a:rPr>
              <a:t>. Disponible en ligne : http://www.mpfs.de/ (en allemand seulement)</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14039946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Par ailleurs, différentes études réalisées auprès d’adolescents peuvent produire des résultats assez différents, par ex. sur le fait d’être victime de </a:t>
            </a:r>
            <a:r>
              <a:rPr lang="fr-CH" sz="1100" kern="1200" dirty="0" err="1" smtClean="0">
                <a:solidFill>
                  <a:schemeClr val="tx1"/>
                </a:solidFill>
                <a:latin typeface="+mn-lt"/>
                <a:ea typeface="+mn-ea"/>
                <a:cs typeface="+mn-cs"/>
              </a:rPr>
              <a:t>cyberharcèlement</a:t>
            </a:r>
            <a:r>
              <a:rPr lang="fr-CH" sz="1100" kern="1200" dirty="0" smtClean="0">
                <a:solidFill>
                  <a:schemeClr val="tx1"/>
                </a:solidFill>
                <a:latin typeface="+mn-lt"/>
                <a:ea typeface="+mn-ea"/>
                <a:cs typeface="+mn-cs"/>
              </a:rPr>
              <a:t> ; suivant la façon dont la question est posée, on obtient entre 5 % et 17 % de réponses positives. En ce qui concerne les questions sur des sujets moralement délicats, comme la consommation de pornographie, les résultats peuvent être faussés par des considérations d’acceptabilité sociale. Là encore, les chiffres ne sont qu’un indicateur approximatif. </a:t>
            </a:r>
            <a:endParaRPr lang="en-US" sz="1100" kern="1200" dirty="0" smtClean="0">
              <a:solidFill>
                <a:schemeClr val="tx1"/>
              </a:solidFill>
              <a:latin typeface="+mn-lt"/>
              <a:ea typeface="+mn-ea"/>
              <a:cs typeface="+mn-cs"/>
            </a:endParaRPr>
          </a:p>
          <a:p>
            <a:r>
              <a:rPr lang="fr-CH" sz="1100" kern="1200" dirty="0" err="1" smtClean="0">
                <a:solidFill>
                  <a:schemeClr val="tx1"/>
                </a:solidFill>
                <a:latin typeface="+mn-lt"/>
                <a:ea typeface="+mn-ea"/>
                <a:cs typeface="+mn-cs"/>
              </a:rPr>
              <a:t>Feierabend</a:t>
            </a:r>
            <a:r>
              <a:rPr lang="fr-CH" sz="1100" kern="1200" dirty="0" smtClean="0">
                <a:solidFill>
                  <a:schemeClr val="tx1"/>
                </a:solidFill>
                <a:latin typeface="+mn-lt"/>
                <a:ea typeface="+mn-ea"/>
                <a:cs typeface="+mn-cs"/>
              </a:rPr>
              <a:t>, S., </a:t>
            </a:r>
            <a:r>
              <a:rPr lang="fr-CH" sz="1100" kern="1200" dirty="0" err="1" smtClean="0">
                <a:solidFill>
                  <a:schemeClr val="tx1"/>
                </a:solidFill>
                <a:latin typeface="+mn-lt"/>
                <a:ea typeface="+mn-ea"/>
                <a:cs typeface="+mn-cs"/>
              </a:rPr>
              <a:t>Karg</a:t>
            </a:r>
            <a:r>
              <a:rPr lang="fr-CH" sz="1100" kern="1200" dirty="0" smtClean="0">
                <a:solidFill>
                  <a:schemeClr val="tx1"/>
                </a:solidFill>
                <a:latin typeface="+mn-lt"/>
                <a:ea typeface="+mn-ea"/>
                <a:cs typeface="+mn-cs"/>
              </a:rPr>
              <a:t>, U., &amp; </a:t>
            </a:r>
            <a:r>
              <a:rPr lang="fr-CH" sz="1100" kern="1200" dirty="0" err="1" smtClean="0">
                <a:solidFill>
                  <a:schemeClr val="tx1"/>
                </a:solidFill>
                <a:latin typeface="+mn-lt"/>
                <a:ea typeface="+mn-ea"/>
                <a:cs typeface="+mn-cs"/>
              </a:rPr>
              <a:t>Rathgeb</a:t>
            </a:r>
            <a:r>
              <a:rPr lang="fr-CH" sz="1100" kern="1200" dirty="0" smtClean="0">
                <a:solidFill>
                  <a:schemeClr val="tx1"/>
                </a:solidFill>
                <a:latin typeface="+mn-lt"/>
                <a:ea typeface="+mn-ea"/>
                <a:cs typeface="+mn-cs"/>
              </a:rPr>
              <a:t>, T. (2013). JIM-</a:t>
            </a:r>
            <a:r>
              <a:rPr lang="fr-CH" sz="1100" kern="1200" dirty="0" err="1" smtClean="0">
                <a:solidFill>
                  <a:schemeClr val="tx1"/>
                </a:solidFill>
                <a:latin typeface="+mn-lt"/>
                <a:ea typeface="+mn-ea"/>
                <a:cs typeface="+mn-cs"/>
              </a:rPr>
              <a:t>Studie</a:t>
            </a:r>
            <a:r>
              <a:rPr lang="fr-CH" sz="1100" kern="1200" dirty="0" smtClean="0">
                <a:solidFill>
                  <a:schemeClr val="tx1"/>
                </a:solidFill>
                <a:latin typeface="+mn-lt"/>
                <a:ea typeface="+mn-ea"/>
                <a:cs typeface="+mn-cs"/>
              </a:rPr>
              <a:t> 2013: </a:t>
            </a:r>
            <a:r>
              <a:rPr lang="fr-CH" sz="1100" kern="1200" dirty="0" err="1" smtClean="0">
                <a:solidFill>
                  <a:schemeClr val="tx1"/>
                </a:solidFill>
                <a:latin typeface="+mn-lt"/>
                <a:ea typeface="+mn-ea"/>
                <a:cs typeface="+mn-cs"/>
              </a:rPr>
              <a:t>Jugend</a:t>
            </a:r>
            <a:r>
              <a:rPr lang="fr-CH" sz="1100" kern="1200" dirty="0" smtClean="0">
                <a:solidFill>
                  <a:schemeClr val="tx1"/>
                </a:solidFill>
                <a:latin typeface="+mn-lt"/>
                <a:ea typeface="+mn-ea"/>
                <a:cs typeface="+mn-cs"/>
              </a:rPr>
              <a:t>, Information, (Multi-) Media </a:t>
            </a:r>
            <a:r>
              <a:rPr lang="fr-CH" sz="1100" kern="1200" dirty="0" err="1" smtClean="0">
                <a:solidFill>
                  <a:schemeClr val="tx1"/>
                </a:solidFill>
                <a:latin typeface="+mn-lt"/>
                <a:ea typeface="+mn-ea"/>
                <a:cs typeface="+mn-cs"/>
              </a:rPr>
              <a:t>Basisstudie</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zum</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Medienumgang</a:t>
            </a:r>
            <a:r>
              <a:rPr lang="fr-CH" sz="1100" kern="1200" dirty="0" smtClean="0">
                <a:solidFill>
                  <a:schemeClr val="tx1"/>
                </a:solidFill>
                <a:latin typeface="+mn-lt"/>
                <a:ea typeface="+mn-ea"/>
                <a:cs typeface="+mn-cs"/>
              </a:rPr>
              <a:t> 12- bis 19-</a:t>
            </a:r>
            <a:r>
              <a:rPr lang="fr-CH" sz="1100" kern="1200" dirty="0" err="1" smtClean="0">
                <a:solidFill>
                  <a:schemeClr val="tx1"/>
                </a:solidFill>
                <a:latin typeface="+mn-lt"/>
                <a:ea typeface="+mn-ea"/>
                <a:cs typeface="+mn-cs"/>
              </a:rPr>
              <a:t>Jähriger</a:t>
            </a:r>
            <a:r>
              <a:rPr lang="fr-CH" sz="1100" kern="1200" dirty="0" smtClean="0">
                <a:solidFill>
                  <a:schemeClr val="tx1"/>
                </a:solidFill>
                <a:latin typeface="+mn-lt"/>
                <a:ea typeface="+mn-ea"/>
                <a:cs typeface="+mn-cs"/>
              </a:rPr>
              <a:t> in </a:t>
            </a:r>
            <a:r>
              <a:rPr lang="fr-CH" sz="1100" kern="1200" dirty="0" err="1" smtClean="0">
                <a:solidFill>
                  <a:schemeClr val="tx1"/>
                </a:solidFill>
                <a:latin typeface="+mn-lt"/>
                <a:ea typeface="+mn-ea"/>
                <a:cs typeface="+mn-cs"/>
              </a:rPr>
              <a:t>Deutschland</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Medienpädagogischer</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Forschungsverbund</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Südwest</a:t>
            </a:r>
            <a:r>
              <a:rPr lang="fr-CH" sz="1100" kern="1200" dirty="0" smtClean="0">
                <a:solidFill>
                  <a:schemeClr val="tx1"/>
                </a:solidFill>
                <a:latin typeface="+mn-lt"/>
                <a:ea typeface="+mn-ea"/>
                <a:cs typeface="+mn-cs"/>
              </a:rPr>
              <a:t>. Disponible en ligne sur : </a:t>
            </a:r>
            <a:r>
              <a:rPr lang="fr-CH" sz="1100" u="none" strike="noStrike" kern="1200" dirty="0" smtClean="0">
                <a:solidFill>
                  <a:schemeClr val="tx1"/>
                </a:solidFill>
                <a:latin typeface="+mn-lt"/>
                <a:ea typeface="+mn-ea"/>
                <a:cs typeface="+mn-cs"/>
                <a:hlinkClick r:id="rId3"/>
              </a:rPr>
              <a:t>http://www.mpfs.de/</a:t>
            </a:r>
            <a:endParaRPr lang="en-US" sz="1100" kern="1200" dirty="0" smtClean="0">
              <a:solidFill>
                <a:schemeClr val="tx1"/>
              </a:solidFill>
              <a:latin typeface="+mn-lt"/>
              <a:ea typeface="+mn-ea"/>
              <a:cs typeface="+mn-cs"/>
            </a:endParaRPr>
          </a:p>
          <a:p>
            <a:r>
              <a:rPr lang="fr-CH" sz="1100" kern="1200" dirty="0" err="1" smtClean="0">
                <a:solidFill>
                  <a:schemeClr val="tx1"/>
                </a:solidFill>
                <a:latin typeface="+mn-lt"/>
                <a:ea typeface="+mn-ea"/>
                <a:cs typeface="+mn-cs"/>
              </a:rPr>
              <a:t>Hermida</a:t>
            </a:r>
            <a:r>
              <a:rPr lang="fr-CH" sz="1100" kern="1200" dirty="0" smtClean="0">
                <a:solidFill>
                  <a:schemeClr val="tx1"/>
                </a:solidFill>
                <a:latin typeface="+mn-lt"/>
                <a:ea typeface="+mn-ea"/>
                <a:cs typeface="+mn-cs"/>
              </a:rPr>
              <a:t>, Martin. (2013). EU Kids Online: Schweiz. Schweizer </a:t>
            </a:r>
            <a:r>
              <a:rPr lang="fr-CH" sz="1100" kern="1200" dirty="0" err="1" smtClean="0">
                <a:solidFill>
                  <a:schemeClr val="tx1"/>
                </a:solidFill>
                <a:latin typeface="+mn-lt"/>
                <a:ea typeface="+mn-ea"/>
                <a:cs typeface="+mn-cs"/>
              </a:rPr>
              <a:t>Kinder</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und</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Jugendliche</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im</a:t>
            </a:r>
            <a:r>
              <a:rPr lang="fr-CH" sz="1100" kern="1200" dirty="0" smtClean="0">
                <a:solidFill>
                  <a:schemeClr val="tx1"/>
                </a:solidFill>
                <a:latin typeface="+mn-lt"/>
                <a:ea typeface="+mn-ea"/>
                <a:cs typeface="+mn-cs"/>
              </a:rPr>
              <a:t> Internet: </a:t>
            </a:r>
            <a:r>
              <a:rPr lang="fr-CH" sz="1100" kern="1200" dirty="0" err="1" smtClean="0">
                <a:solidFill>
                  <a:schemeClr val="tx1"/>
                </a:solidFill>
                <a:latin typeface="+mn-lt"/>
                <a:ea typeface="+mn-ea"/>
                <a:cs typeface="+mn-cs"/>
              </a:rPr>
              <a:t>Risikoerfahrungen</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und</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Umgang</a:t>
            </a:r>
            <a:r>
              <a:rPr lang="fr-CH" sz="1100" kern="1200" dirty="0" smtClean="0">
                <a:solidFill>
                  <a:schemeClr val="tx1"/>
                </a:solidFill>
                <a:latin typeface="+mn-lt"/>
                <a:ea typeface="+mn-ea"/>
                <a:cs typeface="+mn-cs"/>
              </a:rPr>
              <a:t> mit </a:t>
            </a:r>
            <a:r>
              <a:rPr lang="fr-CH" sz="1100" kern="1200" dirty="0" err="1" smtClean="0">
                <a:solidFill>
                  <a:schemeClr val="tx1"/>
                </a:solidFill>
                <a:latin typeface="+mn-lt"/>
                <a:ea typeface="+mn-ea"/>
                <a:cs typeface="+mn-cs"/>
              </a:rPr>
              <a:t>Risiken</a:t>
            </a:r>
            <a:r>
              <a:rPr lang="fr-CH" sz="1100" kern="1200" dirty="0" smtClean="0">
                <a:solidFill>
                  <a:schemeClr val="tx1"/>
                </a:solidFill>
                <a:latin typeface="+mn-lt"/>
                <a:ea typeface="+mn-ea"/>
                <a:cs typeface="+mn-cs"/>
              </a:rPr>
              <a:t>. Disponible en ligne sur : http://eprints.lse.ac.uk/55008/1/EU_Kids_Online_Schweiz.pdf</a:t>
            </a:r>
            <a:endParaRPr lang="en-US" sz="1100" kern="1200" dirty="0" smtClean="0">
              <a:solidFill>
                <a:schemeClr val="tx1"/>
              </a:solidFill>
              <a:latin typeface="+mn-lt"/>
              <a:ea typeface="+mn-ea"/>
              <a:cs typeface="+mn-cs"/>
            </a:endParaRPr>
          </a:p>
          <a:p>
            <a:r>
              <a:rPr lang="fr-CH" sz="1100" kern="1200" dirty="0" err="1" smtClean="0">
                <a:solidFill>
                  <a:schemeClr val="tx1"/>
                </a:solidFill>
                <a:latin typeface="+mn-lt"/>
                <a:ea typeface="+mn-ea"/>
                <a:cs typeface="+mn-cs"/>
              </a:rPr>
              <a:t>Willemse</a:t>
            </a:r>
            <a:r>
              <a:rPr lang="fr-CH" sz="1100" kern="1200" dirty="0" smtClean="0">
                <a:solidFill>
                  <a:schemeClr val="tx1"/>
                </a:solidFill>
                <a:latin typeface="+mn-lt"/>
                <a:ea typeface="+mn-ea"/>
                <a:cs typeface="+mn-cs"/>
              </a:rPr>
              <a:t>, I., Waller, G., </a:t>
            </a:r>
            <a:r>
              <a:rPr lang="fr-CH" sz="1100" kern="1200" dirty="0" err="1" smtClean="0">
                <a:solidFill>
                  <a:schemeClr val="tx1"/>
                </a:solidFill>
                <a:latin typeface="+mn-lt"/>
                <a:ea typeface="+mn-ea"/>
                <a:cs typeface="+mn-cs"/>
              </a:rPr>
              <a:t>Süss</a:t>
            </a:r>
            <a:r>
              <a:rPr lang="fr-CH" sz="1100" kern="1200" dirty="0" smtClean="0">
                <a:solidFill>
                  <a:schemeClr val="tx1"/>
                </a:solidFill>
                <a:latin typeface="+mn-lt"/>
                <a:ea typeface="+mn-ea"/>
                <a:cs typeface="+mn-cs"/>
              </a:rPr>
              <a:t>, D., </a:t>
            </a:r>
            <a:r>
              <a:rPr lang="fr-CH" sz="1100" kern="1200" dirty="0" err="1" smtClean="0">
                <a:solidFill>
                  <a:schemeClr val="tx1"/>
                </a:solidFill>
                <a:latin typeface="+mn-lt"/>
                <a:ea typeface="+mn-ea"/>
                <a:cs typeface="+mn-cs"/>
              </a:rPr>
              <a:t>Genner</a:t>
            </a:r>
            <a:r>
              <a:rPr lang="fr-CH" sz="1100" kern="1200" dirty="0" smtClean="0">
                <a:solidFill>
                  <a:schemeClr val="tx1"/>
                </a:solidFill>
                <a:latin typeface="+mn-lt"/>
                <a:ea typeface="+mn-ea"/>
                <a:cs typeface="+mn-cs"/>
              </a:rPr>
              <a:t>, S., &amp; Huber, A.-L. (2012). JAMES – jeunes, activités, médias – enquête Suisse. Rapport sur les résultats de l’étude JAMES 2012. Zurich : ZHAW. Disponible en ligne sur : http://www.psychologie.zhaw.ch/fileadmin/user_upload/psychologie/Downloads/Forschung/JAMES/JAMES_2013/Rapport_JAMES_2012.pdf</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16755097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Des expériences négatives en rapport avec les médias peuvent provoquer des réactions très différentes chez les enfants, suivant leurs prédispositions et leur entourage. Il est essentiel que les parents et les enseignants (à savoir les personnes de référence qui connaissent bien l’enfant) soient réceptifs à des changements d’humeur ou de comportement inhabituels. Même si ces changements ne sont pas forcément liés à des expériences faites sur le Web, il ne faut pas exclure cette possibilité et il faut l’évoquer lors d’un entretien avec l’enfant.</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384872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De nos jours, les enfants sont exposés à une foule de facteurs d’influence divers, dont les médias. Si, par le passé, on pensait communément que les médias avaient une influence immédiate sur la pensée et le comportement des enfants, on suppose aussi aujourd’hui que certaines façons de réfléchir et d’agir favorisent le choix et l’utilisation des médias. On sait par ailleurs que les médias n’exercent pas une influence directe, mais qu’il existe des filtres tels que les compétences médiatiques et les prédispositions individuelles. En effet, des médias agressifs peuvent renforcer l’agressivité d’un enfant, alors qu’ils n’ont guère d’influence sur un autre. Il existe, en outre, des interdépendances avec d’autres facteurs de l’environnement familial et social. Les enfants s’orientent sur leur entourage pour ce qui est de l’usage des médias et ils suivent les exemples qui se présentent à eux. En raison de ces multiples interactions, il est souvent difficile de déterminer si les problèmes rencontrés avec les médias sont une cause, un effet secondaire ou une conséquence d’autres difficultés. Les deux ouvrages suivants (en allemand) fournissent des analyses utiles :</a:t>
            </a:r>
            <a:endParaRPr lang="en-US" sz="1100" kern="1200" dirty="0" smtClean="0">
              <a:solidFill>
                <a:schemeClr val="tx1"/>
              </a:solidFill>
              <a:latin typeface="+mn-lt"/>
              <a:ea typeface="+mn-ea"/>
              <a:cs typeface="+mn-cs"/>
            </a:endParaRPr>
          </a:p>
          <a:p>
            <a:r>
              <a:rPr lang="fr-CH" sz="1100" kern="1200" dirty="0" err="1" smtClean="0">
                <a:solidFill>
                  <a:schemeClr val="tx1"/>
                </a:solidFill>
                <a:latin typeface="+mn-lt"/>
                <a:ea typeface="+mn-ea"/>
                <a:cs typeface="+mn-cs"/>
              </a:rPr>
              <a:t>Batinic</a:t>
            </a:r>
            <a:r>
              <a:rPr lang="fr-CH" sz="1100" kern="1200" dirty="0" smtClean="0">
                <a:solidFill>
                  <a:schemeClr val="tx1"/>
                </a:solidFill>
                <a:latin typeface="+mn-lt"/>
                <a:ea typeface="+mn-ea"/>
                <a:cs typeface="+mn-cs"/>
              </a:rPr>
              <a:t>, B., &amp; Appel, M. (Hrsg.). (2008). </a:t>
            </a:r>
            <a:r>
              <a:rPr lang="fr-CH" sz="1100" kern="1200" dirty="0" err="1" smtClean="0">
                <a:solidFill>
                  <a:schemeClr val="tx1"/>
                </a:solidFill>
                <a:latin typeface="+mn-lt"/>
                <a:ea typeface="+mn-ea"/>
                <a:cs typeface="+mn-cs"/>
              </a:rPr>
              <a:t>Medienpsychologie</a:t>
            </a:r>
            <a:r>
              <a:rPr lang="fr-CH" sz="1100" kern="1200" dirty="0" smtClean="0">
                <a:solidFill>
                  <a:schemeClr val="tx1"/>
                </a:solidFill>
                <a:latin typeface="+mn-lt"/>
                <a:ea typeface="+mn-ea"/>
                <a:cs typeface="+mn-cs"/>
              </a:rPr>
              <a:t>. Heidelberg: Springer </a:t>
            </a:r>
            <a:r>
              <a:rPr lang="fr-CH" sz="1100" kern="1200" dirty="0" err="1" smtClean="0">
                <a:solidFill>
                  <a:schemeClr val="tx1"/>
                </a:solidFill>
                <a:latin typeface="+mn-lt"/>
                <a:ea typeface="+mn-ea"/>
                <a:cs typeface="+mn-cs"/>
              </a:rPr>
              <a:t>Medizin</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Verlag</a:t>
            </a:r>
            <a:r>
              <a:rPr lang="fr-CH" sz="1100" kern="1200" dirty="0" smtClean="0">
                <a:solidFill>
                  <a:schemeClr val="tx1"/>
                </a:solidFill>
                <a:latin typeface="+mn-lt"/>
                <a:ea typeface="+mn-ea"/>
                <a:cs typeface="+mn-cs"/>
              </a:rPr>
              <a:t>.</a:t>
            </a:r>
            <a:endParaRPr lang="en-US" sz="1100" kern="1200" dirty="0" smtClean="0">
              <a:solidFill>
                <a:schemeClr val="tx1"/>
              </a:solidFill>
              <a:latin typeface="+mn-lt"/>
              <a:ea typeface="+mn-ea"/>
              <a:cs typeface="+mn-cs"/>
            </a:endParaRPr>
          </a:p>
          <a:p>
            <a:r>
              <a:rPr lang="fr-CH" sz="1100" kern="1200" dirty="0" err="1" smtClean="0">
                <a:solidFill>
                  <a:schemeClr val="tx1"/>
                </a:solidFill>
                <a:latin typeface="+mn-lt"/>
                <a:ea typeface="+mn-ea"/>
                <a:cs typeface="+mn-cs"/>
              </a:rPr>
              <a:t>Mangold</a:t>
            </a:r>
            <a:r>
              <a:rPr lang="fr-CH" sz="1100" kern="1200" dirty="0" smtClean="0">
                <a:solidFill>
                  <a:schemeClr val="tx1"/>
                </a:solidFill>
                <a:latin typeface="+mn-lt"/>
                <a:ea typeface="+mn-ea"/>
                <a:cs typeface="+mn-cs"/>
              </a:rPr>
              <a:t>, R., </a:t>
            </a:r>
            <a:r>
              <a:rPr lang="fr-CH" sz="1100" kern="1200" dirty="0" err="1" smtClean="0">
                <a:solidFill>
                  <a:schemeClr val="tx1"/>
                </a:solidFill>
                <a:latin typeface="+mn-lt"/>
                <a:ea typeface="+mn-ea"/>
                <a:cs typeface="+mn-cs"/>
              </a:rPr>
              <a:t>Vorderer</a:t>
            </a:r>
            <a:r>
              <a:rPr lang="fr-CH" sz="1100" kern="1200" dirty="0" smtClean="0">
                <a:solidFill>
                  <a:schemeClr val="tx1"/>
                </a:solidFill>
                <a:latin typeface="+mn-lt"/>
                <a:ea typeface="+mn-ea"/>
                <a:cs typeface="+mn-cs"/>
              </a:rPr>
              <a:t>, P., &amp; Bente, G. (Hrsg.). (2004). </a:t>
            </a:r>
            <a:r>
              <a:rPr lang="fr-CH" sz="1100" kern="1200" dirty="0" err="1" smtClean="0">
                <a:solidFill>
                  <a:schemeClr val="tx1"/>
                </a:solidFill>
                <a:latin typeface="+mn-lt"/>
                <a:ea typeface="+mn-ea"/>
                <a:cs typeface="+mn-cs"/>
              </a:rPr>
              <a:t>Lehrbuch</a:t>
            </a:r>
            <a:r>
              <a:rPr lang="fr-CH" sz="1100" kern="1200" dirty="0" smtClean="0">
                <a:solidFill>
                  <a:schemeClr val="tx1"/>
                </a:solidFill>
                <a:latin typeface="+mn-lt"/>
                <a:ea typeface="+mn-ea"/>
                <a:cs typeface="+mn-cs"/>
              </a:rPr>
              <a:t> der </a:t>
            </a:r>
            <a:r>
              <a:rPr lang="fr-CH" sz="1100" kern="1200" dirty="0" err="1" smtClean="0">
                <a:solidFill>
                  <a:schemeClr val="tx1"/>
                </a:solidFill>
                <a:latin typeface="+mn-lt"/>
                <a:ea typeface="+mn-ea"/>
                <a:cs typeface="+mn-cs"/>
              </a:rPr>
              <a:t>Medienpsychologie</a:t>
            </a:r>
            <a:r>
              <a:rPr lang="fr-CH" sz="1100" kern="1200" dirty="0" smtClean="0">
                <a:solidFill>
                  <a:schemeClr val="tx1"/>
                </a:solidFill>
                <a:latin typeface="+mn-lt"/>
                <a:ea typeface="+mn-ea"/>
                <a:cs typeface="+mn-cs"/>
              </a:rPr>
              <a:t>. Göttingen: </a:t>
            </a:r>
            <a:r>
              <a:rPr lang="fr-CH" sz="1100" kern="1200" dirty="0" err="1" smtClean="0">
                <a:solidFill>
                  <a:schemeClr val="tx1"/>
                </a:solidFill>
                <a:latin typeface="+mn-lt"/>
                <a:ea typeface="+mn-ea"/>
                <a:cs typeface="+mn-cs"/>
              </a:rPr>
              <a:t>Hogrefe</a:t>
            </a:r>
            <a:r>
              <a:rPr lang="fr-CH" sz="1100" kern="1200" dirty="0" smtClean="0">
                <a:solidFill>
                  <a:schemeClr val="tx1"/>
                </a:solidFill>
                <a:latin typeface="+mn-lt"/>
                <a:ea typeface="+mn-ea"/>
                <a:cs typeface="+mn-cs"/>
              </a:rPr>
              <a:t>.</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6800993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Les différents facteurs influençant la pensée et le comportement de l’enfant peuvent aboutir à des configurations de risques les plus diverses. Les situations où un enfant ou un jeune est confronté à de la violence non seulement virtuelle, mais aussi réelle (parce que ses amis ou sa famille recourent à la violence pour « résoudre » des problèmes), ou les cas où une personnalité agressive présente parallèlement des défauts de verbalisation et une faible tolérance à la frustration sont particulièrement problématiques. Dans de telles conditions, on assiste parfois à l’enclenchement d’une « spirale descendante » (</a:t>
            </a:r>
            <a:r>
              <a:rPr lang="fr-CH" sz="1100" kern="1200" dirty="0" err="1" smtClean="0">
                <a:solidFill>
                  <a:schemeClr val="tx1"/>
                </a:solidFill>
                <a:latin typeface="+mn-lt"/>
                <a:ea typeface="+mn-ea"/>
                <a:cs typeface="+mn-cs"/>
              </a:rPr>
              <a:t>downward</a:t>
            </a:r>
            <a:r>
              <a:rPr lang="fr-CH" sz="1100" kern="1200" dirty="0" smtClean="0">
                <a:solidFill>
                  <a:schemeClr val="tx1"/>
                </a:solidFill>
                <a:latin typeface="+mn-lt"/>
                <a:ea typeface="+mn-ea"/>
                <a:cs typeface="+mn-cs"/>
              </a:rPr>
              <a:t> spiral) dans laquelle les facteurs de développement négatif et la consommation problématique de médias se renforcent. </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11616320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100" kern="1200" dirty="0" smtClean="0">
                <a:solidFill>
                  <a:schemeClr val="tx1"/>
                </a:solidFill>
                <a:latin typeface="+mn-lt"/>
                <a:ea typeface="+mn-ea"/>
                <a:cs typeface="+mn-cs"/>
              </a:rPr>
              <a:t>Un autre concept utile pour détecter les configurations dangereuses est le « cumul des risques ». Il repose sur le constat que le cumul de plusieurs facteurs de risque est particulièrement problématique. En soi, une consommation problématique de médias n’engendre pas forcément un comportement problématique. Toutefois, si d’autres problèmes s’y ajoutent, il y a de bonnes chances que la consommation problématique de médias les renforce.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1951391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Suivant la configuration initiale, différents facteurs peuvent exacerber les problèmes. Etre victime de violences est un facteur qui multiplie les risques de devenir agresseur. L’enfant qui a connu le sentiment d’être impuissant et humilié par un agresseur sait comment retourner cette arme contre les autres. L’expérience en tant qu’agresseur est un facteur tout aussi important, puisque l’auteur de la violence a découvert une certaine façon de défendre ses intérêts et de s’imposer. S’y ajoutent de multiples éléments comme la pression du groupe ou un manque de compétences sociales (manque d’empathie ou non-verbalisation). Parfois, un comportement agressif et violent est favorisé par un sentiment d’impuissance ou d’abandon. Les expériences médiatiques peuvent s’ajouter à tous ces facteurs surtout s’il s’agit de situations particulièrement cruelles et réalistes, si la victime n’est pas présentée comme un être humain ressentant de la douleur et si l’agresseur est récompensé (ou, du moins, s’il ne subit pas de conséquences négatives) pour son comportement violent.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Ces facteurs de risque sont pratiquement les mêmes pour les agresseurs classiques que pour les harceleurs en ligne.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5828306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100" kern="1200" dirty="0" smtClean="0">
                <a:solidFill>
                  <a:schemeClr val="tx1"/>
                </a:solidFill>
                <a:latin typeface="+mn-lt"/>
                <a:ea typeface="+mn-ea"/>
                <a:cs typeface="+mn-cs"/>
              </a:rPr>
              <a:t>Les contenus pornographiques foisonnent sur le Web. Les enfants </a:t>
            </a:r>
            <a:r>
              <a:rPr lang="fr-CH" sz="1100" kern="1200" dirty="0" err="1" smtClean="0">
                <a:solidFill>
                  <a:schemeClr val="tx1"/>
                </a:solidFill>
                <a:latin typeface="+mn-lt"/>
                <a:ea typeface="+mn-ea"/>
                <a:cs typeface="+mn-cs"/>
              </a:rPr>
              <a:t>prépubères</a:t>
            </a:r>
            <a:r>
              <a:rPr lang="fr-CH" sz="1100" kern="1200" dirty="0" smtClean="0">
                <a:solidFill>
                  <a:schemeClr val="tx1"/>
                </a:solidFill>
                <a:latin typeface="+mn-lt"/>
                <a:ea typeface="+mn-ea"/>
                <a:cs typeface="+mn-cs"/>
              </a:rPr>
              <a:t> confrontés à de la pornographie ne saisissent pas ce qu’ils voient et sont troublés ou choqués par les images. Cependant, dès la puberté, les enfants comprennent généralement ce qu’ils voient. A cet âge, la pornographie est surtout problématique parce qu’elle peut donner une fausse image de la sexualité ou engendrer des schémas relationnels inappropriés. Souvent la pornographie en ligne montre des pratiques avec une violence sous-jacente que les adolescents risquent de considérer comme normales.  L’appartenance à une communauté d’internautes partageant les mêmes intérêts pornographiques peut aussi entraîner un glissement des codes de valeur et rendre ainsi acceptables des pratiques sexuelles problématiques. Le plus grand risque découle des scènes pornographiques plus dures et plus proches de la réalité des adolescents. Dès que le spectateur peut prendre du recul, par exemple en disant « c’est seulement un film », l’influence tend à diminuer. Ainsi, on peut supposer qu’un film porno mettant en scène un environnement ressemblant à celui de l’adolescent est davantage considéré comme une réalité qu’un porno américain </a:t>
            </a:r>
            <a:r>
              <a:rPr lang="fr-CH" sz="1100" kern="1200" dirty="0" err="1" smtClean="0">
                <a:solidFill>
                  <a:schemeClr val="tx1"/>
                </a:solidFill>
                <a:latin typeface="+mn-lt"/>
                <a:ea typeface="+mn-ea"/>
                <a:cs typeface="+mn-cs"/>
              </a:rPr>
              <a:t>hyperstylisé</a:t>
            </a:r>
            <a:r>
              <a:rPr lang="fr-CH" sz="1100" kern="1200" dirty="0" smtClean="0">
                <a:solidFill>
                  <a:schemeClr val="tx1"/>
                </a:solidFill>
                <a:latin typeface="+mn-lt"/>
                <a:ea typeface="+mn-ea"/>
                <a:cs typeface="+mn-cs"/>
              </a:rPr>
              <a:t>. De même, on peut imaginer qu’un film avec des acteurs ayant à peu près le même âge que le jeune spectateur risque davantage de servir de modèle qu’un film avec des acteurs clairement plus âgés.</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7638669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Les enfants et les jeunes risquent davantage d’être victime de harcèlement lorsqu’ils présentent les facteurs de risque énumérés ici. Evidemment, tous les enfants plus jeunes, présentant certaines particularités ou ayant une faible confiance en soi ne seront pas forcément victimes de harcèlement, tandis que certains autres, sans aucun facteur de risque, se feront harceler. Il faut toujours mettre les facteurs de risque en relation avec les facteurs susceptibles de protéger l’enfant et avec son environnement, afin d’évaluer au mieux la situation de risque. </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9705263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spcAft>
                <a:spcPts val="0"/>
              </a:spcAft>
            </a:pPr>
            <a:r>
              <a:rPr lang="fr-CH" sz="1100" kern="1200" dirty="0" smtClean="0">
                <a:solidFill>
                  <a:srgbClr val="000000"/>
                </a:solidFill>
                <a:latin typeface="+mn-lt"/>
                <a:ea typeface="Calibri"/>
                <a:cs typeface="Times New Roman"/>
              </a:rPr>
              <a:t>La dépendance, comme la plupart des problèmes décrits ici, n’est pas en soi occasionnée par les médias et leurs particularités, mais elle est imputable à des traits de personnalité et à de nombreux autres facteurs étrangers aux médias. Les médias numériques peuvent toutefois manifestement devenir la cible de comportements </a:t>
            </a:r>
            <a:r>
              <a:rPr lang="fr-CH" sz="1100" kern="1200" dirty="0" err="1" smtClean="0">
                <a:solidFill>
                  <a:srgbClr val="000000"/>
                </a:solidFill>
                <a:latin typeface="+mn-lt"/>
                <a:ea typeface="Calibri"/>
                <a:cs typeface="Times New Roman"/>
              </a:rPr>
              <a:t>addictifs</a:t>
            </a:r>
            <a:r>
              <a:rPr lang="fr-CH" sz="1100" kern="1200" dirty="0" smtClean="0">
                <a:solidFill>
                  <a:srgbClr val="000000"/>
                </a:solidFill>
                <a:latin typeface="+mn-lt"/>
                <a:ea typeface="Calibri"/>
                <a:cs typeface="Times New Roman"/>
              </a:rPr>
              <a:t> et le centre d’une dépendance. Certains types de jeux vidéo sont spécialement prédestinés à focaliser les comportements </a:t>
            </a:r>
            <a:r>
              <a:rPr lang="fr-CH" sz="1100" kern="1200" dirty="0" err="1" smtClean="0">
                <a:solidFill>
                  <a:srgbClr val="000000"/>
                </a:solidFill>
                <a:latin typeface="+mn-lt"/>
                <a:ea typeface="Calibri"/>
                <a:cs typeface="Times New Roman"/>
              </a:rPr>
              <a:t>addictifs</a:t>
            </a:r>
            <a:r>
              <a:rPr lang="fr-CH" sz="1100" kern="1200" dirty="0" smtClean="0">
                <a:solidFill>
                  <a:srgbClr val="000000"/>
                </a:solidFill>
                <a:latin typeface="+mn-lt"/>
                <a:ea typeface="Calibri"/>
                <a:cs typeface="Times New Roman"/>
              </a:rPr>
              <a:t>, notamment parce qu’ils se situent hors des limites temporelles ou parce que les mécanismes de jeu sont captivants (un peu comme la dépendance classique aux jeux de fortune, mais sans occasionner un endettement aussi important).</a:t>
            </a:r>
            <a:endParaRPr lang="en-US" sz="1100" dirty="0" smtClean="0">
              <a:latin typeface="Times New Roman"/>
              <a:ea typeface="Times New Roman"/>
            </a:endParaRPr>
          </a:p>
        </p:txBody>
      </p:sp>
    </p:spTree>
    <p:extLst>
      <p:ext uri="{BB962C8B-B14F-4D97-AF65-F5344CB8AC3E}">
        <p14:creationId xmlns="" xmlns:p14="http://schemas.microsoft.com/office/powerpoint/2010/main" val="1392687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Un regard sur l’histoire et les présentes citations montrent que, depuis toujours, les nouveaux médias suscitent de nouvelles inquiétudes quant à leurs effets secondaires nuisibles. L’histoire montre également que la plupart de ces craintes sont infondées. Il semble donc judicieux de ne pas exagérer les risques liés aux médias numériques, mais d’aborder la question avec discernement.</a:t>
            </a:r>
            <a:endParaRPr lang="en-US" sz="1100" kern="1200" dirty="0" smtClean="0">
              <a:solidFill>
                <a:schemeClr val="tx1"/>
              </a:solidFill>
              <a:latin typeface="+mn-lt"/>
              <a:ea typeface="+mn-ea"/>
              <a:cs typeface="+mn-cs"/>
            </a:endParaRPr>
          </a:p>
          <a:p>
            <a:endParaRPr lang="en-US" sz="1100" kern="1200" dirty="0">
              <a:solidFill>
                <a:schemeClr val="tx1"/>
              </a:solidFill>
              <a:latin typeface="+mn-lt"/>
              <a:ea typeface="+mn-ea"/>
              <a:cs typeface="+mn-cs"/>
            </a:endParaRPr>
          </a:p>
        </p:txBody>
      </p:sp>
    </p:spTree>
    <p:extLst>
      <p:ext uri="{BB962C8B-B14F-4D97-AF65-F5344CB8AC3E}">
        <p14:creationId xmlns="" xmlns:p14="http://schemas.microsoft.com/office/powerpoint/2010/main" val="18347893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L’aptitude à gérer les difficultés de la vie varie d’une personne à l’autre. Depuis de nombreuses années, les chercheurs étudient la question de savoir pourquoi certaines personnes ou certains enfants sont déstabilisés par des événements traumatisants, tandis que d’autres ne semblent pas en garder des séquelles et continuent de vivre comme si de rien n’était. Les facteurs généraux de protection sont parfois résumés sous le terme de résilience ou capacité de résistance. Les psychologues appellent généralement </a:t>
            </a:r>
            <a:r>
              <a:rPr lang="fr-CH" sz="1100" kern="1200" dirty="0" err="1" smtClean="0">
                <a:solidFill>
                  <a:schemeClr val="tx1"/>
                </a:solidFill>
                <a:latin typeface="+mn-lt"/>
                <a:ea typeface="+mn-ea"/>
                <a:cs typeface="+mn-cs"/>
              </a:rPr>
              <a:t>coping</a:t>
            </a:r>
            <a:r>
              <a:rPr lang="fr-CH" sz="1100" kern="1200" dirty="0" smtClean="0">
                <a:solidFill>
                  <a:schemeClr val="tx1"/>
                </a:solidFill>
                <a:latin typeface="+mn-lt"/>
                <a:ea typeface="+mn-ea"/>
                <a:cs typeface="+mn-cs"/>
              </a:rPr>
              <a:t> la faculté qui consiste à gérer le stress et à surmonter des événements difficiles. Il s’agit là d’un mélange des facteurs présentés sur cette diapositive. Voir aussi : </a:t>
            </a:r>
            <a:endParaRPr lang="en-US" sz="1100" kern="1200" dirty="0" smtClean="0">
              <a:solidFill>
                <a:schemeClr val="tx1"/>
              </a:solidFill>
              <a:latin typeface="+mn-lt"/>
              <a:ea typeface="+mn-ea"/>
              <a:cs typeface="+mn-cs"/>
            </a:endParaRPr>
          </a:p>
          <a:p>
            <a:r>
              <a:rPr lang="fr-CH" sz="1100" kern="1200" dirty="0" err="1" smtClean="0">
                <a:solidFill>
                  <a:schemeClr val="tx1"/>
                </a:solidFill>
                <a:latin typeface="+mn-lt"/>
                <a:ea typeface="+mn-ea"/>
                <a:cs typeface="+mn-cs"/>
              </a:rPr>
              <a:t>Condly</a:t>
            </a:r>
            <a:r>
              <a:rPr lang="fr-CH" sz="1100" kern="1200" dirty="0" smtClean="0">
                <a:solidFill>
                  <a:schemeClr val="tx1"/>
                </a:solidFill>
                <a:latin typeface="+mn-lt"/>
                <a:ea typeface="+mn-ea"/>
                <a:cs typeface="+mn-cs"/>
              </a:rPr>
              <a:t>, S. J. (2006). </a:t>
            </a:r>
            <a:r>
              <a:rPr lang="fr-CH" sz="1100" kern="1200" dirty="0" err="1" smtClean="0">
                <a:solidFill>
                  <a:schemeClr val="tx1"/>
                </a:solidFill>
                <a:latin typeface="+mn-lt"/>
                <a:ea typeface="+mn-ea"/>
                <a:cs typeface="+mn-cs"/>
              </a:rPr>
              <a:t>Resilience</a:t>
            </a:r>
            <a:r>
              <a:rPr lang="fr-CH" sz="1100" kern="1200" dirty="0" smtClean="0">
                <a:solidFill>
                  <a:schemeClr val="tx1"/>
                </a:solidFill>
                <a:latin typeface="+mn-lt"/>
                <a:ea typeface="+mn-ea"/>
                <a:cs typeface="+mn-cs"/>
              </a:rPr>
              <a:t> in </a:t>
            </a:r>
            <a:r>
              <a:rPr lang="fr-CH" sz="1100" kern="1200" dirty="0" err="1" smtClean="0">
                <a:solidFill>
                  <a:schemeClr val="tx1"/>
                </a:solidFill>
                <a:latin typeface="+mn-lt"/>
                <a:ea typeface="+mn-ea"/>
                <a:cs typeface="+mn-cs"/>
              </a:rPr>
              <a:t>Children</a:t>
            </a:r>
            <a:r>
              <a:rPr lang="fr-CH" sz="1100" kern="1200" dirty="0" smtClean="0">
                <a:solidFill>
                  <a:schemeClr val="tx1"/>
                </a:solidFill>
                <a:latin typeface="+mn-lt"/>
                <a:ea typeface="+mn-ea"/>
                <a:cs typeface="+mn-cs"/>
              </a:rPr>
              <a:t>. A </a:t>
            </a:r>
            <a:r>
              <a:rPr lang="fr-CH" sz="1100" kern="1200" dirty="0" err="1" smtClean="0">
                <a:solidFill>
                  <a:schemeClr val="tx1"/>
                </a:solidFill>
                <a:latin typeface="+mn-lt"/>
                <a:ea typeface="+mn-ea"/>
                <a:cs typeface="+mn-cs"/>
              </a:rPr>
              <a:t>Review</a:t>
            </a:r>
            <a:r>
              <a:rPr lang="fr-CH" sz="1100" kern="1200" dirty="0" smtClean="0">
                <a:solidFill>
                  <a:schemeClr val="tx1"/>
                </a:solidFill>
                <a:latin typeface="+mn-lt"/>
                <a:ea typeface="+mn-ea"/>
                <a:cs typeface="+mn-cs"/>
              </a:rPr>
              <a:t> of </a:t>
            </a:r>
            <a:r>
              <a:rPr lang="fr-CH" sz="1100" kern="1200" dirty="0" err="1" smtClean="0">
                <a:solidFill>
                  <a:schemeClr val="tx1"/>
                </a:solidFill>
                <a:latin typeface="+mn-lt"/>
                <a:ea typeface="+mn-ea"/>
                <a:cs typeface="+mn-cs"/>
              </a:rPr>
              <a:t>Literature</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With</a:t>
            </a:r>
            <a:r>
              <a:rPr lang="fr-CH" sz="1100" kern="1200" dirty="0" smtClean="0">
                <a:solidFill>
                  <a:schemeClr val="tx1"/>
                </a:solidFill>
                <a:latin typeface="+mn-lt"/>
                <a:ea typeface="+mn-ea"/>
                <a:cs typeface="+mn-cs"/>
              </a:rPr>
              <a:t> Implications for Education. </a:t>
            </a:r>
            <a:r>
              <a:rPr lang="fr-CH" sz="1100" kern="1200" dirty="0" err="1" smtClean="0">
                <a:solidFill>
                  <a:schemeClr val="tx1"/>
                </a:solidFill>
                <a:latin typeface="+mn-lt"/>
                <a:ea typeface="+mn-ea"/>
                <a:cs typeface="+mn-cs"/>
              </a:rPr>
              <a:t>Urban</a:t>
            </a:r>
            <a:r>
              <a:rPr lang="fr-CH" sz="1100" kern="1200" dirty="0" smtClean="0">
                <a:solidFill>
                  <a:schemeClr val="tx1"/>
                </a:solidFill>
                <a:latin typeface="+mn-lt"/>
                <a:ea typeface="+mn-ea"/>
                <a:cs typeface="+mn-cs"/>
              </a:rPr>
              <a:t> Education, 41, pp. 211 à 236. </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8334119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Une bonne connaissance des médias peut aussi constituer un facteur de protection. L’expression « compétences médiatiques » englobe toute une série d’aptitudes, comme le fait de connaître les différents médias ou le fait de savoir les choisir, les utiliser, les évaluer et les adapter.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La capacité de connaître les bons médias et de les manier de façon créative peut aider l’utilisateur à identifier des situations critiques. En outre, une forte conscience morale et un sentiment développé de la justice et du mal peuvent aider à éviter des comportements susceptibles d’engendrer des problèmes. Considérer les médias d’un œil critique et connaître les risques qu’ils comportent (dans le meilleur des cas pas seulement en théorie, mais aussi à travers d’exemples pratiques) peut aider les utilisateurs à détecter les dangers avant même qu’ils ne se concrétisent. Tous ces éléments, assortis d’une bonne confiance en soi et de la présence de personnes de confiance, permettent aux enfants de dire stop et de chercher de l’aide au bon moment.</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14332601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Lors de manifestations de formation destinées aux parents, il est utile d’inviter les participants à échanger leurs expériences. Ces échanges sont aussi bienvenus parce qu’ils permettent aux participants d’abandonner pour un moment leur rôle passif d’auditeurs. </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7808783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Les phrases sur cette diapositive sont des déclarations types que l’on entend très souvent sous une forme ou une autre. La première attitude est plutôt stricte et autoritaire. La deuxième met l’accent sur la discussion et l’encadrement actif. La troisième enfin se fonde sur la confiance. Les parents qui ont cette attitude estiment que les enfants sont capables de gérer seuls les médias numériques. Ils considèrent qu’il suffit de réagir lorsqu’un enfant s’adresse à eux avec un problème. Suivant les relations familiales et l’âge de l’enfant, ces trois attitudes sont plus ou moins appropriées.</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7156278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Une étude récente a analysé les façons dont les parents encadrent l’utilisation des médias de leurs enfants. Elle a montré que la plupart des parents parlent avec leurs enfants de certaines questions ayant trait aux médias, mais que peu abordent les risques des médias numériques de manière explicite. L’étude a aussi montré que les parents de langue étrangère, avec un statut socio-économique plus faible ou un intérêt moindre pour les médias numériques étaient moins bien représentés dans toutes les catégories, cf. :  </a:t>
            </a:r>
            <a:endParaRPr lang="en-US" sz="1100" kern="1200" dirty="0" smtClean="0">
              <a:solidFill>
                <a:schemeClr val="tx1"/>
              </a:solidFill>
              <a:latin typeface="+mn-lt"/>
              <a:ea typeface="+mn-ea"/>
              <a:cs typeface="+mn-cs"/>
            </a:endParaRPr>
          </a:p>
          <a:p>
            <a:r>
              <a:rPr lang="fr-CH" sz="1100" kern="1200" dirty="0" err="1" smtClean="0">
                <a:solidFill>
                  <a:schemeClr val="tx1"/>
                </a:solidFill>
                <a:latin typeface="+mn-lt"/>
                <a:ea typeface="+mn-ea"/>
                <a:cs typeface="+mn-cs"/>
              </a:rPr>
              <a:t>Hermida</a:t>
            </a:r>
            <a:r>
              <a:rPr lang="fr-CH" sz="1100" kern="1200" dirty="0" smtClean="0">
                <a:solidFill>
                  <a:schemeClr val="tx1"/>
                </a:solidFill>
                <a:latin typeface="+mn-lt"/>
                <a:ea typeface="+mn-ea"/>
                <a:cs typeface="+mn-cs"/>
              </a:rPr>
              <a:t>, M., &amp; Signer, S. (2013). </a:t>
            </a:r>
            <a:r>
              <a:rPr lang="fr-CH" sz="1100" kern="1200" dirty="0" err="1" smtClean="0">
                <a:solidFill>
                  <a:schemeClr val="tx1"/>
                </a:solidFill>
                <a:latin typeface="+mn-lt"/>
                <a:ea typeface="+mn-ea"/>
                <a:cs typeface="+mn-cs"/>
              </a:rPr>
              <a:t>Wie</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Eltern</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ihre</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Kinder</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im</a:t>
            </a:r>
            <a:r>
              <a:rPr lang="fr-CH" sz="1100" kern="1200" dirty="0" smtClean="0">
                <a:solidFill>
                  <a:schemeClr val="tx1"/>
                </a:solidFill>
                <a:latin typeface="+mn-lt"/>
                <a:ea typeface="+mn-ea"/>
                <a:cs typeface="+mn-cs"/>
              </a:rPr>
              <a:t> Internet </a:t>
            </a:r>
            <a:r>
              <a:rPr lang="fr-CH" sz="1100" kern="1200" dirty="0" err="1" smtClean="0">
                <a:solidFill>
                  <a:schemeClr val="tx1"/>
                </a:solidFill>
                <a:latin typeface="+mn-lt"/>
                <a:ea typeface="+mn-ea"/>
                <a:cs typeface="+mn-cs"/>
              </a:rPr>
              <a:t>begleiten</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Regulierung</a:t>
            </a:r>
            <a:r>
              <a:rPr lang="fr-CH" sz="1100" kern="1200" dirty="0" smtClean="0">
                <a:solidFill>
                  <a:schemeClr val="tx1"/>
                </a:solidFill>
                <a:latin typeface="+mn-lt"/>
                <a:ea typeface="+mn-ea"/>
                <a:cs typeface="+mn-cs"/>
              </a:rPr>
              <a:t> der </a:t>
            </a:r>
            <a:r>
              <a:rPr lang="fr-CH" sz="1100" kern="1200" dirty="0" err="1" smtClean="0">
                <a:solidFill>
                  <a:schemeClr val="tx1"/>
                </a:solidFill>
                <a:latin typeface="+mn-lt"/>
                <a:ea typeface="+mn-ea"/>
                <a:cs typeface="+mn-cs"/>
              </a:rPr>
              <a:t>Internetnutzung</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durch</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Eltern</a:t>
            </a:r>
            <a:r>
              <a:rPr lang="fr-CH" sz="1100" kern="1200" dirty="0" smtClean="0">
                <a:solidFill>
                  <a:schemeClr val="tx1"/>
                </a:solidFill>
                <a:latin typeface="+mn-lt"/>
                <a:ea typeface="+mn-ea"/>
                <a:cs typeface="+mn-cs"/>
              </a:rPr>
              <a:t>. Etude « EU Kids Online » : Analyse spécifique pour la Suisse. Etablie sur mandat du programme national Jeunes et médias. Voir </a:t>
            </a:r>
            <a:r>
              <a:rPr lang="fr-CH" sz="1100" u="none" strike="noStrike" kern="1200" dirty="0" smtClean="0">
                <a:solidFill>
                  <a:schemeClr val="tx1"/>
                </a:solidFill>
                <a:latin typeface="+mn-lt"/>
                <a:ea typeface="+mn-ea"/>
                <a:cs typeface="+mn-cs"/>
                <a:hlinkClick r:id="rId3"/>
              </a:rPr>
              <a:t>www.jeunesetmedias.</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16710866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9" name="Shape 22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100" kern="1200" dirty="0" smtClean="0">
                <a:solidFill>
                  <a:schemeClr val="tx1"/>
                </a:solidFill>
                <a:latin typeface="+mn-lt"/>
                <a:ea typeface="+mn-ea"/>
                <a:cs typeface="+mn-cs"/>
              </a:rPr>
              <a:t>Voici quatre domaines sur lesquels les parents devraient avoir certaines connaissances et dans lesquels ils peuvent concrètement agir. Une erreur courante consiste à croire qu’il suffit de s’occuper d’un seul de ces points. Idéalement, les parents se penchent sur chaque domaine. En l’occurrence, les discussions avec l’enfant représentent la meilleure façon de le soutenir, mais elles posent aussi les plus grands défis. Ci-après, nous vous proposerons pour cela une stratégie en sept points.</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4098962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5" name="Shape 235"/>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Un logiciel antivirus à jour doit être installé sur tous les ordinateurs et tous les appareils mobiles. Un pare-feu peut en outre être utile pour contrôler les connexions réseau établies par les programmes. Les mesures de protection techniques axées sur le contenu, comme les listes noires et les listes blanches, réduisent les risques que les enfants les plus jeunes (début de l’école primaire) ne tombent par erreur sur des contenus préjudiciables. La plupart des systèmes d’exploitation proposent des solutions intégrées. Cependant, ces moyens techniques ne sont pas adaptés pour les enfants plus âgés. Ils ne constituent pas non plus une protection absolue, comme nous allons le voir avec la prochaine diapositive.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611964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1" name="Shape 24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lnSpc>
                <a:spcPct val="116000"/>
              </a:lnSpc>
              <a:spcAft>
                <a:spcPts val="0"/>
              </a:spcAft>
            </a:pPr>
            <a:r>
              <a:rPr lang="fr-CH" sz="1100" kern="1200" dirty="0" smtClean="0">
                <a:solidFill>
                  <a:srgbClr val="000000"/>
                </a:solidFill>
                <a:latin typeface="+mn-lt"/>
                <a:ea typeface="Calibri"/>
                <a:cs typeface="Times New Roman"/>
              </a:rPr>
              <a:t>Les mesures de protection techniques ne fournissent qu’une protection très lacunaire et il n’est pas possible de protéger efficacement les enfants de tous les risques par des moyens techniques. Les antivirus et les pare-feu protègent contre les logiciels malveillants comme les virus et les chevaux de Troie, mais pas contre les autres types de risque comme les contenus préjudiciables, le </a:t>
            </a:r>
            <a:r>
              <a:rPr lang="fr-CH" sz="1100" kern="1200" dirty="0" err="1" smtClean="0">
                <a:solidFill>
                  <a:srgbClr val="000000"/>
                </a:solidFill>
                <a:latin typeface="+mn-lt"/>
                <a:ea typeface="Calibri"/>
                <a:cs typeface="Times New Roman"/>
              </a:rPr>
              <a:t>grooming</a:t>
            </a:r>
            <a:r>
              <a:rPr lang="fr-CH" sz="1100" kern="1200" dirty="0" smtClean="0">
                <a:solidFill>
                  <a:srgbClr val="000000"/>
                </a:solidFill>
                <a:latin typeface="+mn-lt"/>
                <a:ea typeface="Calibri"/>
                <a:cs typeface="Times New Roman"/>
              </a:rPr>
              <a:t> ou le </a:t>
            </a:r>
            <a:r>
              <a:rPr lang="fr-CH" sz="1100" kern="1200" dirty="0" err="1" smtClean="0">
                <a:solidFill>
                  <a:srgbClr val="000000"/>
                </a:solidFill>
                <a:latin typeface="+mn-lt"/>
                <a:ea typeface="Calibri"/>
                <a:cs typeface="Times New Roman"/>
              </a:rPr>
              <a:t>cyberharcèlement</a:t>
            </a:r>
            <a:r>
              <a:rPr lang="fr-CH" sz="1100" kern="1200" dirty="0" smtClean="0">
                <a:solidFill>
                  <a:srgbClr val="000000"/>
                </a:solidFill>
                <a:latin typeface="+mn-lt"/>
                <a:ea typeface="Calibri"/>
                <a:cs typeface="Times New Roman"/>
              </a:rPr>
              <a:t>. On peut certes installer des logiciels de filtrage sur l’ordinateur ou en demander l’activation à son fournisseur Internet, mais eux aussi ne fournissent qu’une protection partielle. Les filtres de type liste noire sont basés sur une liste de sites préjudiciables pour les enfants et les jeunes, auxquels ils bloquent l’accès. Mais Internet croît à toute vitesse : chaque jour, des millions de nouvelles pages sont créées, de sorte que la liste n’est évidemment jamais exhaustive. Les filtres de type liste blanche fonctionnent selon le principe inverse : les enfants ont accès uniquement aux sites répertoriés comme acceptables et tous les autres sont bloqués. Malheureusement, ces filtres rendent Internet pratiquement inutilisable, puisqu’une simple recherche peut déjà être bloquée. Il est recommandé d’utiliser des moteurs de recherche pour enfants, qui fournissent uniquement des résultats non préjudiciables. Toutefois, les enfants plus âgés et les adolescents n’utilisent plus ces offres. Par ailleurs, les filtres sont relativement simples à contourner (grâce à un proxy).</a:t>
            </a:r>
            <a:endParaRPr lang="en-US" sz="1050" dirty="0" smtClean="0">
              <a:latin typeface="Calibri"/>
              <a:ea typeface="Calibri"/>
              <a:cs typeface="Times New Roman"/>
            </a:endParaRPr>
          </a:p>
        </p:txBody>
      </p:sp>
    </p:spTree>
    <p:extLst>
      <p:ext uri="{BB962C8B-B14F-4D97-AF65-F5344CB8AC3E}">
        <p14:creationId xmlns="" xmlns:p14="http://schemas.microsoft.com/office/powerpoint/2010/main" val="42716796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9" name="Shape 25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La Suisse connaît une série de dispositions légales qui rendent punissables l’importation, la possession et la diffusion de certaines formes de pornographie. Une interdiction générale s’applique aux représentations pornographiques ayant comme contenu des actes d’ordre sexuel avec des enfants, des animaux, des excréments humains ou comprenant des actes de violence (seule la consommation n’est pas interdite). Une version révisée de l’art. 197 CP, relatif à la pornographie, entre en vigueur le 1</a:t>
            </a:r>
            <a:r>
              <a:rPr lang="fr-CH" sz="1100" kern="1200" baseline="30000" dirty="0" smtClean="0">
                <a:solidFill>
                  <a:schemeClr val="tx1"/>
                </a:solidFill>
                <a:latin typeface="+mn-lt"/>
                <a:ea typeface="+mn-ea"/>
                <a:cs typeface="+mn-cs"/>
              </a:rPr>
              <a:t>er</a:t>
            </a:r>
            <a:r>
              <a:rPr lang="fr-CH" sz="1100" kern="1200" dirty="0" smtClean="0">
                <a:solidFill>
                  <a:schemeClr val="tx1"/>
                </a:solidFill>
                <a:latin typeface="+mn-lt"/>
                <a:ea typeface="+mn-ea"/>
                <a:cs typeface="+mn-cs"/>
              </a:rPr>
              <a:t> juillet 2014 : l’âge pour la participation à des films pornographiques est relevé à 18 ans, la consommation de pornographie illégale devient punissable, tandis que la pornographie ayant comme contenu des excréments humains n’est plus passible de sanctions.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Les représentations d’actes de cruauté, comme la torture, ne peuvent être ni consommées ni diffusées. La diffusion publique de contenus extrémistes ou racistes est également punissable. Est aussi punissable quiconque a rendu accessible à une personne de moins de 16 ans n’importe quel contenu pornographique (donc même de la pornographie autorisée pour les adultes). Il en va de même pour la publicité pour des drogues et autres substances engendrant une dépendance. En Suisse, le téléchargement de contenus protégés par les droits d’auteur est en principe légal (ce qui n’est pas le cas dans les pays voisins), mais leur diffusion (et notamment l’</a:t>
            </a:r>
            <a:r>
              <a:rPr lang="fr-CH" sz="1100" i="1" kern="1200" dirty="0" err="1" smtClean="0">
                <a:solidFill>
                  <a:schemeClr val="tx1"/>
                </a:solidFill>
                <a:latin typeface="+mn-lt"/>
                <a:ea typeface="+mn-ea"/>
                <a:cs typeface="+mn-cs"/>
              </a:rPr>
              <a:t>upload</a:t>
            </a:r>
            <a:r>
              <a:rPr lang="fr-CH" sz="1100" kern="1200" dirty="0" smtClean="0">
                <a:solidFill>
                  <a:schemeClr val="tx1"/>
                </a:solidFill>
                <a:latin typeface="+mn-lt"/>
                <a:ea typeface="+mn-ea"/>
                <a:cs typeface="+mn-cs"/>
              </a:rPr>
              <a:t>) est interdite.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0156185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5" name="Shape 265"/>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Le </a:t>
            </a:r>
            <a:r>
              <a:rPr lang="fr-CH" sz="1100" kern="1200" dirty="0" err="1" smtClean="0">
                <a:solidFill>
                  <a:schemeClr val="tx1"/>
                </a:solidFill>
                <a:latin typeface="+mn-lt"/>
                <a:ea typeface="+mn-ea"/>
                <a:cs typeface="+mn-cs"/>
              </a:rPr>
              <a:t>cyberharcèlement</a:t>
            </a:r>
            <a:r>
              <a:rPr lang="fr-CH" sz="1100" kern="1200" dirty="0" smtClean="0">
                <a:solidFill>
                  <a:schemeClr val="tx1"/>
                </a:solidFill>
                <a:latin typeface="+mn-lt"/>
                <a:ea typeface="+mn-ea"/>
                <a:cs typeface="+mn-cs"/>
              </a:rPr>
              <a:t> ne constitue pas en soi une infraction pénale, mais différents articles de loi peuvent être applicables, de sorte que les auteurs peuvent être punissables pour différentes raisons. Les infractions pénales qui entrent en ligne de compte figurent sur la diapositive. La victime peut envisager d’intenter une action en justice contre l’auteur.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Le chantage et la contrainte sont des délits officiels, ce qui signifie que la police ouvre une enquête dès qu’elle en a connaissance. Tous les autres délits sont poursuivis sur plainte : il faut donc que les victimes (ou, pour les mineurs, leur représentant légal) portent plainte.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793977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CH" sz="1100" kern="1200" dirty="0" smtClean="0">
                <a:solidFill>
                  <a:schemeClr val="tx1"/>
                </a:solidFill>
                <a:latin typeface="+mn-lt"/>
                <a:ea typeface="+mn-ea"/>
                <a:cs typeface="+mn-cs"/>
              </a:rPr>
              <a:t>De nos jours, les médias numériques sont indissociables de la vie des enfants et des jeunes. Dans le meilleur des cas, ils enrichissent leur univers, leur offrent de nouvelles opportunités et des expériences multiples. Mais pour cela, enfants et adolescents doivent acquérir des compétences médiatiques qui leur permettent d’utiliser les nouveaux outils de manière profitable, créative, constructive, critique et responsable. Le bonheur et l’ingéniosité des enfants ne dépendent pas seulement de l’usage qu’ils font des médias, mais aussi de leur façon de gérer leur temps à l’école et d’occuper leurs loisirs. Il doivent pouvoir faire un maximum d’expériences en dehors de l’univers numérique. Vue d’ensemble des ouvrages (en allemand) consacrés au potentiel des médias numériques :</a:t>
            </a:r>
            <a:endParaRPr lang="en-US" sz="1100" kern="1200" dirty="0" smtClean="0">
              <a:solidFill>
                <a:schemeClr val="tx1"/>
              </a:solidFill>
              <a:latin typeface="+mn-lt"/>
              <a:ea typeface="+mn-ea"/>
              <a:cs typeface="+mn-cs"/>
            </a:endParaRPr>
          </a:p>
          <a:p>
            <a:r>
              <a:rPr lang="fr-CH" sz="1100" kern="1200" dirty="0" err="1" smtClean="0">
                <a:solidFill>
                  <a:schemeClr val="tx1"/>
                </a:solidFill>
                <a:latin typeface="+mn-lt"/>
                <a:ea typeface="+mn-ea"/>
                <a:cs typeface="+mn-cs"/>
              </a:rPr>
              <a:t>Petko</a:t>
            </a:r>
            <a:r>
              <a:rPr lang="fr-CH" sz="1100" kern="1200" dirty="0" smtClean="0">
                <a:solidFill>
                  <a:schemeClr val="tx1"/>
                </a:solidFill>
                <a:latin typeface="+mn-lt"/>
                <a:ea typeface="+mn-ea"/>
                <a:cs typeface="+mn-cs"/>
              </a:rPr>
              <a:t>, D. (2014). </a:t>
            </a:r>
            <a:r>
              <a:rPr lang="fr-CH" sz="1100" kern="1200" dirty="0" err="1" smtClean="0">
                <a:solidFill>
                  <a:schemeClr val="tx1"/>
                </a:solidFill>
                <a:latin typeface="+mn-lt"/>
                <a:ea typeface="+mn-ea"/>
                <a:cs typeface="+mn-cs"/>
              </a:rPr>
              <a:t>Einführung</a:t>
            </a:r>
            <a:r>
              <a:rPr lang="fr-CH" sz="1100" kern="1200" dirty="0" smtClean="0">
                <a:solidFill>
                  <a:schemeClr val="tx1"/>
                </a:solidFill>
                <a:latin typeface="+mn-lt"/>
                <a:ea typeface="+mn-ea"/>
                <a:cs typeface="+mn-cs"/>
              </a:rPr>
              <a:t> in die </a:t>
            </a:r>
            <a:r>
              <a:rPr lang="fr-CH" sz="1100" kern="1200" dirty="0" err="1" smtClean="0">
                <a:solidFill>
                  <a:schemeClr val="tx1"/>
                </a:solidFill>
                <a:latin typeface="+mn-lt"/>
                <a:ea typeface="+mn-ea"/>
                <a:cs typeface="+mn-cs"/>
              </a:rPr>
              <a:t>Mediendidaktik</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Lehren</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und</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Lernen</a:t>
            </a:r>
            <a:r>
              <a:rPr lang="fr-CH" sz="1100" kern="1200" dirty="0" smtClean="0">
                <a:solidFill>
                  <a:schemeClr val="tx1"/>
                </a:solidFill>
                <a:latin typeface="+mn-lt"/>
                <a:ea typeface="+mn-ea"/>
                <a:cs typeface="+mn-cs"/>
              </a:rPr>
              <a:t> mit </a:t>
            </a:r>
            <a:r>
              <a:rPr lang="fr-CH" sz="1100" kern="1200" dirty="0" err="1" smtClean="0">
                <a:solidFill>
                  <a:schemeClr val="tx1"/>
                </a:solidFill>
                <a:latin typeface="+mn-lt"/>
                <a:ea typeface="+mn-ea"/>
                <a:cs typeface="+mn-cs"/>
              </a:rPr>
              <a:t>digitalen</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Medien</a:t>
            </a:r>
            <a:r>
              <a:rPr lang="fr-CH" sz="1100" kern="1200" dirty="0" smtClean="0">
                <a:solidFill>
                  <a:schemeClr val="tx1"/>
                </a:solidFill>
                <a:latin typeface="+mn-lt"/>
                <a:ea typeface="+mn-ea"/>
                <a:cs typeface="+mn-cs"/>
              </a:rPr>
              <a:t>. Weinheim: </a:t>
            </a:r>
            <a:r>
              <a:rPr lang="fr-CH" sz="1100" kern="1200" dirty="0" err="1" smtClean="0">
                <a:solidFill>
                  <a:schemeClr val="tx1"/>
                </a:solidFill>
                <a:latin typeface="+mn-lt"/>
                <a:ea typeface="+mn-ea"/>
                <a:cs typeface="+mn-cs"/>
              </a:rPr>
              <a:t>Beltz</a:t>
            </a:r>
            <a:r>
              <a:rPr lang="fr-CH" sz="1100"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err="1" smtClean="0">
                <a:solidFill>
                  <a:schemeClr val="tx1"/>
                </a:solidFill>
                <a:latin typeface="+mn-lt"/>
                <a:ea typeface="+mn-ea"/>
                <a:cs typeface="+mn-cs"/>
              </a:rPr>
              <a:t>Schelhowe</a:t>
            </a:r>
            <a:r>
              <a:rPr lang="fr-CH" sz="1100" kern="1200" dirty="0" smtClean="0">
                <a:solidFill>
                  <a:schemeClr val="tx1"/>
                </a:solidFill>
                <a:latin typeface="+mn-lt"/>
                <a:ea typeface="+mn-ea"/>
                <a:cs typeface="+mn-cs"/>
              </a:rPr>
              <a:t>, H., </a:t>
            </a:r>
            <a:r>
              <a:rPr lang="fr-CH" sz="1100" kern="1200" dirty="0" err="1" smtClean="0">
                <a:solidFill>
                  <a:schemeClr val="tx1"/>
                </a:solidFill>
                <a:latin typeface="+mn-lt"/>
                <a:ea typeface="+mn-ea"/>
                <a:cs typeface="+mn-cs"/>
              </a:rPr>
              <a:t>Grafe</a:t>
            </a:r>
            <a:r>
              <a:rPr lang="fr-CH" sz="1100" kern="1200" dirty="0" smtClean="0">
                <a:solidFill>
                  <a:schemeClr val="tx1"/>
                </a:solidFill>
                <a:latin typeface="+mn-lt"/>
                <a:ea typeface="+mn-ea"/>
                <a:cs typeface="+mn-cs"/>
              </a:rPr>
              <a:t>, S., </a:t>
            </a:r>
            <a:r>
              <a:rPr lang="fr-CH" sz="1100" kern="1200" dirty="0" err="1" smtClean="0">
                <a:solidFill>
                  <a:schemeClr val="tx1"/>
                </a:solidFill>
                <a:latin typeface="+mn-lt"/>
                <a:ea typeface="+mn-ea"/>
                <a:cs typeface="+mn-cs"/>
              </a:rPr>
              <a:t>Herzig</a:t>
            </a:r>
            <a:r>
              <a:rPr lang="fr-CH" sz="1100" kern="1200" dirty="0" smtClean="0">
                <a:solidFill>
                  <a:schemeClr val="tx1"/>
                </a:solidFill>
                <a:latin typeface="+mn-lt"/>
                <a:ea typeface="+mn-ea"/>
                <a:cs typeface="+mn-cs"/>
              </a:rPr>
              <a:t>, B., </a:t>
            </a:r>
            <a:r>
              <a:rPr lang="fr-CH" sz="1100" kern="1200" dirty="0" err="1" smtClean="0">
                <a:solidFill>
                  <a:schemeClr val="tx1"/>
                </a:solidFill>
                <a:latin typeface="+mn-lt"/>
                <a:ea typeface="+mn-ea"/>
                <a:cs typeface="+mn-cs"/>
              </a:rPr>
              <a:t>Koubek</a:t>
            </a:r>
            <a:r>
              <a:rPr lang="fr-CH" sz="1100" kern="1200" dirty="0" smtClean="0">
                <a:solidFill>
                  <a:schemeClr val="tx1"/>
                </a:solidFill>
                <a:latin typeface="+mn-lt"/>
                <a:ea typeface="+mn-ea"/>
                <a:cs typeface="+mn-cs"/>
              </a:rPr>
              <a:t>, J., </a:t>
            </a:r>
            <a:r>
              <a:rPr lang="fr-CH" sz="1100" kern="1200" dirty="0" err="1" smtClean="0">
                <a:solidFill>
                  <a:schemeClr val="tx1"/>
                </a:solidFill>
                <a:latin typeface="+mn-lt"/>
                <a:ea typeface="+mn-ea"/>
                <a:cs typeface="+mn-cs"/>
              </a:rPr>
              <a:t>Niesyto</a:t>
            </a:r>
            <a:r>
              <a:rPr lang="fr-CH" sz="1100" kern="1200" dirty="0" smtClean="0">
                <a:solidFill>
                  <a:schemeClr val="tx1"/>
                </a:solidFill>
                <a:latin typeface="+mn-lt"/>
                <a:ea typeface="+mn-ea"/>
                <a:cs typeface="+mn-cs"/>
              </a:rPr>
              <a:t>, H., Berg, A. </a:t>
            </a:r>
            <a:r>
              <a:rPr lang="fr-CH" sz="1100" kern="1200" dirty="0" err="1" smtClean="0">
                <a:solidFill>
                  <a:schemeClr val="tx1"/>
                </a:solidFill>
                <a:latin typeface="+mn-lt"/>
                <a:ea typeface="+mn-ea"/>
                <a:cs typeface="+mn-cs"/>
              </a:rPr>
              <a:t>vom</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Coy</a:t>
            </a:r>
            <a:r>
              <a:rPr lang="fr-CH" sz="1100" kern="1200" dirty="0" smtClean="0">
                <a:solidFill>
                  <a:schemeClr val="tx1"/>
                </a:solidFill>
                <a:latin typeface="+mn-lt"/>
                <a:ea typeface="+mn-ea"/>
                <a:cs typeface="+mn-cs"/>
              </a:rPr>
              <a:t>, W., et al. (2009). </a:t>
            </a:r>
            <a:r>
              <a:rPr lang="fr-CH" sz="1100" kern="1200" dirty="0" err="1" smtClean="0">
                <a:solidFill>
                  <a:schemeClr val="tx1"/>
                </a:solidFill>
                <a:latin typeface="+mn-lt"/>
                <a:ea typeface="+mn-ea"/>
                <a:cs typeface="+mn-cs"/>
              </a:rPr>
              <a:t>Kompetenzen</a:t>
            </a:r>
            <a:r>
              <a:rPr lang="fr-CH" sz="1100" kern="1200" dirty="0" smtClean="0">
                <a:solidFill>
                  <a:schemeClr val="tx1"/>
                </a:solidFill>
                <a:latin typeface="+mn-lt"/>
                <a:ea typeface="+mn-ea"/>
                <a:cs typeface="+mn-cs"/>
              </a:rPr>
              <a:t> in </a:t>
            </a:r>
            <a:r>
              <a:rPr lang="fr-CH" sz="1100" kern="1200" dirty="0" err="1" smtClean="0">
                <a:solidFill>
                  <a:schemeClr val="tx1"/>
                </a:solidFill>
                <a:latin typeface="+mn-lt"/>
                <a:ea typeface="+mn-ea"/>
                <a:cs typeface="+mn-cs"/>
              </a:rPr>
              <a:t>einer</a:t>
            </a:r>
            <a:r>
              <a:rPr lang="fr-CH" sz="1100" kern="1200" dirty="0" smtClean="0">
                <a:solidFill>
                  <a:schemeClr val="tx1"/>
                </a:solidFill>
                <a:latin typeface="+mn-lt"/>
                <a:ea typeface="+mn-ea"/>
                <a:cs typeface="+mn-cs"/>
              </a:rPr>
              <a:t> digital </a:t>
            </a:r>
            <a:r>
              <a:rPr lang="fr-CH" sz="1100" kern="1200" dirty="0" err="1" smtClean="0">
                <a:solidFill>
                  <a:schemeClr val="tx1"/>
                </a:solidFill>
                <a:latin typeface="+mn-lt"/>
                <a:ea typeface="+mn-ea"/>
                <a:cs typeface="+mn-cs"/>
              </a:rPr>
              <a:t>geprägten</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Kultur</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Medienbildung</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für</a:t>
            </a:r>
            <a:r>
              <a:rPr lang="fr-CH" sz="1100" kern="1200" dirty="0" smtClean="0">
                <a:solidFill>
                  <a:schemeClr val="tx1"/>
                </a:solidFill>
                <a:latin typeface="+mn-lt"/>
                <a:ea typeface="+mn-ea"/>
                <a:cs typeface="+mn-cs"/>
              </a:rPr>
              <a:t> die </a:t>
            </a:r>
            <a:r>
              <a:rPr lang="fr-CH" sz="1100" kern="1200" dirty="0" err="1" smtClean="0">
                <a:solidFill>
                  <a:schemeClr val="tx1"/>
                </a:solidFill>
                <a:latin typeface="+mn-lt"/>
                <a:ea typeface="+mn-ea"/>
                <a:cs typeface="+mn-cs"/>
              </a:rPr>
              <a:t>Persönlichkeitsentwicklung</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für</a:t>
            </a:r>
            <a:r>
              <a:rPr lang="fr-CH" sz="1100" kern="1200" dirty="0" smtClean="0">
                <a:solidFill>
                  <a:schemeClr val="tx1"/>
                </a:solidFill>
                <a:latin typeface="+mn-lt"/>
                <a:ea typeface="+mn-ea"/>
                <a:cs typeface="+mn-cs"/>
              </a:rPr>
              <a:t> die </a:t>
            </a:r>
            <a:r>
              <a:rPr lang="fr-CH" sz="1100" kern="1200" dirty="0" err="1" smtClean="0">
                <a:solidFill>
                  <a:schemeClr val="tx1"/>
                </a:solidFill>
                <a:latin typeface="+mn-lt"/>
                <a:ea typeface="+mn-ea"/>
                <a:cs typeface="+mn-cs"/>
              </a:rPr>
              <a:t>gesellschaftliche</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Teilhabe</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und</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für</a:t>
            </a:r>
            <a:r>
              <a:rPr lang="fr-CH" sz="1100" kern="1200" dirty="0" smtClean="0">
                <a:solidFill>
                  <a:schemeClr val="tx1"/>
                </a:solidFill>
                <a:latin typeface="+mn-lt"/>
                <a:ea typeface="+mn-ea"/>
                <a:cs typeface="+mn-cs"/>
              </a:rPr>
              <a:t> die </a:t>
            </a:r>
            <a:r>
              <a:rPr lang="fr-CH" sz="1100" kern="1200" dirty="0" err="1" smtClean="0">
                <a:solidFill>
                  <a:schemeClr val="tx1"/>
                </a:solidFill>
                <a:latin typeface="+mn-lt"/>
                <a:ea typeface="+mn-ea"/>
                <a:cs typeface="+mn-cs"/>
              </a:rPr>
              <a:t>Entwicklung</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von</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Ausbildungs</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und</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Erwerbsfähigkeit</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Bericht</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zur</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Expertenkommission</a:t>
            </a:r>
            <a:r>
              <a:rPr lang="fr-CH" sz="1100" kern="1200" dirty="0" smtClean="0">
                <a:solidFill>
                  <a:schemeClr val="tx1"/>
                </a:solidFill>
                <a:latin typeface="+mn-lt"/>
                <a:ea typeface="+mn-ea"/>
                <a:cs typeface="+mn-cs"/>
              </a:rPr>
              <a:t> des BMBF </a:t>
            </a:r>
            <a:r>
              <a:rPr lang="fr-CH" sz="1100" kern="1200" dirty="0" err="1" smtClean="0">
                <a:solidFill>
                  <a:schemeClr val="tx1"/>
                </a:solidFill>
                <a:latin typeface="+mn-lt"/>
                <a:ea typeface="+mn-ea"/>
                <a:cs typeface="+mn-cs"/>
              </a:rPr>
              <a:t>zur</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Medienbildung</a:t>
            </a:r>
            <a:r>
              <a:rPr lang="fr-CH" sz="1100" kern="1200" dirty="0" smtClean="0">
                <a:solidFill>
                  <a:schemeClr val="tx1"/>
                </a:solidFill>
                <a:latin typeface="+mn-lt"/>
                <a:ea typeface="+mn-ea"/>
                <a:cs typeface="+mn-cs"/>
              </a:rPr>
              <a:t>. Disponible en ligne sur : http://www.dlr.de/pt/en/Portaldata/45/Resources/dokumente/bildungsforschung/Expertenkommission_Maerz_2009.pdf</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11398467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1" name="Shape 27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lnSpc>
                <a:spcPct val="116000"/>
              </a:lnSpc>
              <a:spcAft>
                <a:spcPts val="0"/>
              </a:spcAft>
            </a:pPr>
            <a:r>
              <a:rPr lang="fr-CH" sz="1100" kern="1200" dirty="0" smtClean="0">
                <a:solidFill>
                  <a:srgbClr val="000000"/>
                </a:solidFill>
                <a:latin typeface="+mn-lt"/>
                <a:ea typeface="Calibri"/>
                <a:cs typeface="Times New Roman"/>
              </a:rPr>
              <a:t>La situation juridique peut être résumée ainsi : les enfants ne sont réputés avoir la capacité de conclure un contrat que lorsqu’ils ont atteint la majorité. Par conséquent, les mineurs ne peuvent pas conclure de contrat sans l’autorisation de leurs parents, sauf s’ils effectuent un achat (ou contractent un engagement) pour lequel le vendeur (ou le prestataire de service ou une autre partie contractuelle) peut supposer qu’il pourra être réglé avec l’argent de poche. Les enfants et les jeunes peuvent utiliser cet argent comme bon leur semble, ce qui libère le vendeur (ou le prestataire de service ou une autre partie contractuelle) de son « obligation de contrôle » (d’après </a:t>
            </a:r>
            <a:r>
              <a:rPr lang="fr-CH" sz="1100" u="sng" kern="1200" dirty="0" smtClean="0">
                <a:solidFill>
                  <a:srgbClr val="0000FF"/>
                </a:solidFill>
                <a:latin typeface="+mn-lt"/>
                <a:ea typeface="Calibri"/>
                <a:cs typeface="Times New Roman"/>
                <a:hlinkClick r:id="rId3"/>
              </a:rPr>
              <a:t>http://ada-zh.ch/media/pdf/schulden.pdf</a:t>
            </a:r>
            <a:r>
              <a:rPr lang="fr-CH" sz="1100" kern="1200" dirty="0" smtClean="0">
                <a:solidFill>
                  <a:srgbClr val="000000"/>
                </a:solidFill>
                <a:latin typeface="+mn-lt"/>
                <a:ea typeface="Calibri"/>
                <a:cs typeface="Times New Roman"/>
              </a:rPr>
              <a:t>). Dans les faits, la question est toutefois un peu plus complexe :</a:t>
            </a:r>
            <a:endParaRPr lang="en-US" sz="1050" dirty="0" smtClean="0">
              <a:latin typeface="Calibri"/>
              <a:ea typeface="Calibri"/>
              <a:cs typeface="Times New Roman"/>
            </a:endParaRPr>
          </a:p>
          <a:p>
            <a:pPr>
              <a:lnSpc>
                <a:spcPct val="115000"/>
              </a:lnSpc>
              <a:spcAft>
                <a:spcPts val="0"/>
              </a:spcAft>
            </a:pPr>
            <a:r>
              <a:rPr lang="fr-CH" sz="1100" kern="1200" dirty="0" smtClean="0">
                <a:solidFill>
                  <a:srgbClr val="000000"/>
                </a:solidFill>
                <a:latin typeface="+mn-lt"/>
                <a:ea typeface="+mn-ea"/>
                <a:cs typeface="Times New Roman"/>
              </a:rPr>
              <a:t>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En Suisse, la majorité est fixée à 18 ans révolus (art. 14 CC). Si en outre la personne est capable de discernement (art. 16 CC, c’est-à-dire capable d’évaluer les conséquences de ses actes et d’agir en conséquence), elle a aussi automatiquement l’exercice des droits civils (art. 13 CC). Cela signifie qu’elle est capable d’acquérir et de s’obliger (art. 12 CC), et qu’elle peut donc conclure un contrat.</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Si une personne est capable de discernement (ce qui est concrètement déjà possible pour les enfants en âge de fréquenter l’école primaire), mais qu’elle n’a pas encore atteint la majorité, elle n’a pas l’exercice des droits civils et ne peut donc en théorie pas conclure de contrat. Cependant, ce principe ne correspond pas à la réalité, puisque l’achat d’un chewing-gum, par exemple, constitue déjà un contrat assorti de droits et d’obligations. Le législateur a donc prévu des exceptions afin de permettre aux enfants et aux jeunes de participer à la vie quotidienne.</a:t>
            </a:r>
            <a:endParaRPr lang="en-US" sz="1050" dirty="0" smtClean="0">
              <a:latin typeface="Calibri"/>
              <a:ea typeface="Calibri"/>
              <a:cs typeface="Times New Roman"/>
            </a:endParaRPr>
          </a:p>
          <a:p>
            <a:pPr>
              <a:lnSpc>
                <a:spcPct val="116000"/>
              </a:lnSpc>
              <a:spcAft>
                <a:spcPts val="0"/>
              </a:spcAft>
            </a:pPr>
            <a:r>
              <a:rPr lang="fr-CH" sz="1050" baseline="-25000" dirty="0" smtClean="0">
                <a:solidFill>
                  <a:srgbClr val="800080"/>
                </a:solidFill>
                <a:latin typeface="Courier New"/>
                <a:ea typeface="Calibri"/>
                <a:cs typeface="Times New Roman"/>
              </a:rPr>
              <a:t> </a:t>
            </a:r>
            <a:endParaRPr lang="en-US" sz="1050" dirty="0" smtClean="0">
              <a:latin typeface="Calibri"/>
              <a:ea typeface="Calibri"/>
              <a:cs typeface="Times New Roman"/>
            </a:endParaRPr>
          </a:p>
          <a:p>
            <a:pPr>
              <a:lnSpc>
                <a:spcPct val="116000"/>
              </a:lnSpc>
              <a:spcAft>
                <a:spcPts val="0"/>
              </a:spcAft>
            </a:pPr>
            <a:r>
              <a:rPr lang="fr-CH" sz="1100" u="sng" kern="1200" dirty="0" smtClean="0">
                <a:solidFill>
                  <a:srgbClr val="000000"/>
                </a:solidFill>
                <a:latin typeface="+mn-lt"/>
                <a:ea typeface="Calibri"/>
                <a:cs typeface="Times New Roman"/>
              </a:rPr>
              <a:t>Art. 19 CC</a:t>
            </a:r>
            <a:r>
              <a:rPr lang="fr-CH" sz="1100" kern="1200" dirty="0" smtClean="0">
                <a:solidFill>
                  <a:srgbClr val="000000"/>
                </a:solidFill>
                <a:latin typeface="+mn-lt"/>
                <a:ea typeface="Calibri"/>
                <a:cs typeface="Times New Roman"/>
              </a:rPr>
              <a:t>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Personnes capables de discernement qui n’ont pas l’exercice des droits civils</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a. Principe </a:t>
            </a:r>
            <a:endParaRPr lang="en-US" sz="1050" dirty="0" smtClean="0">
              <a:latin typeface="Calibri"/>
              <a:ea typeface="Calibri"/>
              <a:cs typeface="Times New Roman"/>
            </a:endParaRPr>
          </a:p>
          <a:p>
            <a:pPr>
              <a:lnSpc>
                <a:spcPct val="116000"/>
              </a:lnSpc>
              <a:spcAft>
                <a:spcPts val="0"/>
              </a:spcAft>
            </a:pPr>
            <a:r>
              <a:rPr lang="fr-CH" sz="1100" kern="1200" baseline="30000" dirty="0" smtClean="0">
                <a:solidFill>
                  <a:srgbClr val="000000"/>
                </a:solidFill>
                <a:latin typeface="+mn-lt"/>
                <a:ea typeface="Calibri"/>
                <a:cs typeface="Times New Roman"/>
              </a:rPr>
              <a:t>1</a:t>
            </a:r>
            <a:r>
              <a:rPr lang="fr-CH" sz="1100" kern="1200" dirty="0" smtClean="0">
                <a:solidFill>
                  <a:srgbClr val="000000"/>
                </a:solidFill>
                <a:latin typeface="+mn-ea"/>
                <a:ea typeface="Calibri"/>
                <a:cs typeface="Times New Roman"/>
              </a:rPr>
              <a:t> </a:t>
            </a:r>
            <a:r>
              <a:rPr lang="fr-CH" sz="1100" kern="1200" dirty="0" smtClean="0">
                <a:solidFill>
                  <a:srgbClr val="000000"/>
                </a:solidFill>
                <a:latin typeface="+mn-lt"/>
                <a:ea typeface="Calibri"/>
                <a:cs typeface="Times New Roman"/>
              </a:rPr>
              <a:t>Les personnes capables de discernement mais privées de l’exercice des droits civils ne peuvent contracter une obligation ou renoncer à un droit qu’avec le consentement de leur représentant légal. </a:t>
            </a:r>
            <a:endParaRPr lang="en-US" sz="1050" dirty="0" smtClean="0">
              <a:latin typeface="Calibri"/>
              <a:ea typeface="Calibri"/>
              <a:cs typeface="Times New Roman"/>
            </a:endParaRPr>
          </a:p>
          <a:p>
            <a:pPr>
              <a:lnSpc>
                <a:spcPct val="116000"/>
              </a:lnSpc>
              <a:spcAft>
                <a:spcPts val="0"/>
              </a:spcAft>
            </a:pPr>
            <a:r>
              <a:rPr lang="fr-CH" sz="1100" kern="1200" baseline="30000" dirty="0" smtClean="0">
                <a:solidFill>
                  <a:srgbClr val="000000"/>
                </a:solidFill>
                <a:latin typeface="+mn-lt"/>
                <a:ea typeface="Calibri"/>
                <a:cs typeface="Times New Roman"/>
              </a:rPr>
              <a:t>2</a:t>
            </a:r>
            <a:r>
              <a:rPr lang="fr-CH" sz="1100" kern="1200" dirty="0" smtClean="0">
                <a:solidFill>
                  <a:srgbClr val="000000"/>
                </a:solidFill>
                <a:latin typeface="+mn-ea"/>
                <a:ea typeface="Calibri"/>
                <a:cs typeface="Times New Roman"/>
              </a:rPr>
              <a:t> </a:t>
            </a:r>
            <a:r>
              <a:rPr lang="fr-CH" sz="1100" kern="1200" dirty="0" smtClean="0">
                <a:solidFill>
                  <a:srgbClr val="000000"/>
                </a:solidFill>
                <a:latin typeface="+mn-lt"/>
                <a:ea typeface="Calibri"/>
                <a:cs typeface="Times New Roman"/>
              </a:rPr>
              <a:t>Elles n’ont pas besoin de ce consentement pour acquérir à titre purement gratuit ni pour régler les affaires mineures se rapportant à leur vie quotidienne. </a:t>
            </a:r>
            <a:endParaRPr lang="en-US" sz="1050" dirty="0" smtClean="0">
              <a:latin typeface="Calibri"/>
              <a:ea typeface="Calibri"/>
              <a:cs typeface="Times New Roman"/>
            </a:endParaRPr>
          </a:p>
          <a:p>
            <a:pPr>
              <a:lnSpc>
                <a:spcPct val="116000"/>
              </a:lnSpc>
              <a:spcAft>
                <a:spcPts val="0"/>
              </a:spcAft>
            </a:pPr>
            <a:r>
              <a:rPr lang="fr-CH" sz="1100" kern="1200" baseline="30000" dirty="0" smtClean="0">
                <a:latin typeface="+mn-lt"/>
                <a:ea typeface="Calibri"/>
                <a:cs typeface="Times New Roman"/>
              </a:rPr>
              <a:t>3</a:t>
            </a:r>
            <a:r>
              <a:rPr lang="fr-CH" sz="1100" kern="1200" dirty="0" smtClean="0">
                <a:latin typeface="+mn-ea"/>
                <a:ea typeface="Calibri"/>
                <a:cs typeface="Times New Roman"/>
              </a:rPr>
              <a:t> </a:t>
            </a:r>
            <a:r>
              <a:rPr lang="fr-CH" sz="1100" kern="1200" dirty="0" smtClean="0">
                <a:latin typeface="+mn-lt"/>
                <a:ea typeface="Calibri"/>
                <a:cs typeface="Times New Roman"/>
              </a:rPr>
              <a:t>Elles</a:t>
            </a:r>
            <a:r>
              <a:rPr lang="de-CH" sz="700" smtClean="0">
                <a:latin typeface="Calibri"/>
                <a:ea typeface="Calibri"/>
                <a:cs typeface="Times New Roman"/>
              </a:rPr>
              <a:t> </a:t>
            </a:r>
            <a:r>
              <a:rPr lang="fr-CH" sz="1100" kern="1200" smtClean="0">
                <a:latin typeface="+mn-lt"/>
                <a:ea typeface="Calibri"/>
                <a:cs typeface="Times New Roman"/>
              </a:rPr>
              <a:t>sont </a:t>
            </a:r>
            <a:r>
              <a:rPr lang="fr-CH" sz="1100" kern="1200" dirty="0" smtClean="0">
                <a:latin typeface="+mn-lt"/>
                <a:ea typeface="Calibri"/>
                <a:cs typeface="Times New Roman"/>
              </a:rPr>
              <a:t>responsables du dommage causé par leurs actes illicites.</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mn-ea"/>
                <a:cs typeface="Times New Roman"/>
              </a:rPr>
              <a:t> </a:t>
            </a:r>
            <a:endParaRPr lang="en-US" sz="1050" dirty="0" smtClean="0">
              <a:latin typeface="Calibri"/>
              <a:ea typeface="Calibri"/>
              <a:cs typeface="Times New Roman"/>
            </a:endParaRPr>
          </a:p>
          <a:p>
            <a:pPr>
              <a:lnSpc>
                <a:spcPct val="116000"/>
              </a:lnSpc>
              <a:spcAft>
                <a:spcPts val="0"/>
              </a:spcAft>
            </a:pPr>
            <a:r>
              <a:rPr lang="fr-CH" sz="1100" u="sng" kern="1200" dirty="0" smtClean="0">
                <a:latin typeface="+mn-lt"/>
                <a:ea typeface="Calibri"/>
                <a:cs typeface="Times New Roman"/>
              </a:rPr>
              <a:t>Art. 19</a:t>
            </a:r>
            <a:r>
              <a:rPr lang="fr-CH" sz="1100" i="1" u="sng" kern="1200" dirty="0" smtClean="0">
                <a:latin typeface="+mn-lt"/>
                <a:ea typeface="Calibri"/>
                <a:cs typeface="Times New Roman"/>
              </a:rPr>
              <a:t>a</a:t>
            </a:r>
            <a:r>
              <a:rPr lang="fr-CH" sz="1100" u="sng" kern="1200" dirty="0" smtClean="0">
                <a:latin typeface="+mn-lt"/>
                <a:ea typeface="Calibri"/>
                <a:cs typeface="Times New Roman"/>
              </a:rPr>
              <a:t> CC</a:t>
            </a:r>
            <a:r>
              <a:rPr lang="fr-CH" sz="1100" kern="1200" dirty="0" smtClean="0">
                <a:solidFill>
                  <a:srgbClr val="000000"/>
                </a:solidFill>
                <a:latin typeface="+mn-lt"/>
                <a:ea typeface="Calibri"/>
                <a:cs typeface="Times New Roman"/>
              </a:rPr>
              <a:t>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Consentement du représentant légal</a:t>
            </a:r>
            <a:endParaRPr lang="en-US" sz="1050" dirty="0" smtClean="0">
              <a:latin typeface="Calibri"/>
              <a:ea typeface="Calibri"/>
              <a:cs typeface="Times New Roman"/>
            </a:endParaRPr>
          </a:p>
          <a:p>
            <a:pPr>
              <a:lnSpc>
                <a:spcPct val="116000"/>
              </a:lnSpc>
              <a:spcAft>
                <a:spcPts val="0"/>
              </a:spcAft>
            </a:pPr>
            <a:r>
              <a:rPr lang="fr-CH" sz="1100" kern="1200" baseline="30000" dirty="0" smtClean="0">
                <a:latin typeface="+mn-lt"/>
                <a:ea typeface="Calibri"/>
                <a:cs typeface="Times New Roman"/>
              </a:rPr>
              <a:t>1</a:t>
            </a:r>
            <a:r>
              <a:rPr lang="fr-CH" sz="1100" kern="1200" dirty="0" smtClean="0">
                <a:latin typeface="+mn-lt"/>
                <a:ea typeface="Calibri"/>
                <a:cs typeface="Times New Roman"/>
              </a:rPr>
              <a:t> Sous réserve de dispositions légales contraires, le représentant légal peut consentir expressément ou tacitement à l’acte par avance ou le ratifier.</a:t>
            </a:r>
            <a:endParaRPr lang="en-US" sz="1050" dirty="0" smtClean="0">
              <a:latin typeface="Calibri"/>
              <a:ea typeface="Calibri"/>
              <a:cs typeface="Times New Roman"/>
            </a:endParaRPr>
          </a:p>
          <a:p>
            <a:pPr>
              <a:lnSpc>
                <a:spcPct val="116000"/>
              </a:lnSpc>
              <a:spcAft>
                <a:spcPts val="0"/>
              </a:spcAft>
            </a:pPr>
            <a:r>
              <a:rPr lang="fr-CH" sz="1100" kern="1200" baseline="30000" dirty="0" smtClean="0">
                <a:latin typeface="+mn-lt"/>
                <a:ea typeface="Calibri"/>
                <a:cs typeface="Times New Roman"/>
              </a:rPr>
              <a:t>2</a:t>
            </a:r>
            <a:r>
              <a:rPr lang="fr-CH" sz="1100" kern="1200" dirty="0" smtClean="0">
                <a:latin typeface="+mn-lt"/>
                <a:ea typeface="Calibri"/>
                <a:cs typeface="Times New Roman"/>
              </a:rPr>
              <a:t> L’autre partie est libérée si la ratification n’a pas lieu dans un délai convenable, qu’elle a fixé ou fait fixer par le juge.</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mn-ea"/>
                <a:cs typeface="Times New Roman"/>
              </a:rPr>
              <a:t>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Ces exceptions sont entre autres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latin typeface="+mn-lt"/>
                <a:ea typeface="Calibri"/>
                <a:cs typeface="Times New Roman"/>
              </a:rPr>
              <a:t>la conclusion d’un contrat avec l’accord des parents (art. 19, al. 1, CC)</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Les actes juridiques (contrats) passés avec des mineurs ne sont juridiquement valables que si les parents ont donné leur accord avant ou après la conclusion du contrat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les achats pouvant être payés avec l’argent de poche</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Les enfants et les jeunes peuvent disposer librement de leur argent (argent de poche, salaire d’apprenti, étrennes, etc.)</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mn-ea"/>
                <a:cs typeface="Times New Roman"/>
              </a:rPr>
              <a:t>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Si l’on peut supposer que le mineur contracte un engagement qui dépasse ses moyens, le fournisseur (vendeur, fournisseur d’abonnement) est tenu de vérifier la validité juridique du contrat conclu avec le jeune. S’il ne le fait pas, tant pis pour lui, les parents ne devront pas payer.</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mn-ea"/>
                <a:cs typeface="Times New Roman"/>
              </a:rPr>
              <a:t>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Par exemple, si un jeune souhaite acheter un billet d’entrée pour un concert, le vendeur ne doit pas prendre de précautions particulières, parce qu’il peut partir du principe que le jeune a suffisamment d’argent personnel pour payer le billet. En revanche, si un enfant de 11 ans veut acquérir un vélo assez cher, le vendeur doit d’abord prendre contact avec les parents, car le contrat de vente n’est pas valable sans leur accord.</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mn-ea"/>
                <a:cs typeface="Times New Roman"/>
              </a:rPr>
              <a:t>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La conclusion d’un abonnement sur Internet nécessite aussi l’accord des parents. Ce n’est pas toujours évident pour le partenaire contractuel, qui n’a pas le jeune en face de lui, d’autant qu’il n’est pas bien compliqué de se faire passer pour plus âgé sur le Web. Il peut donc arriver que soient livrées des marchandises dont le prix dépasse largement le montant de l’argent de poche. Dans ce cas, il faut immédiatement contacter le vendeur et renvoyer la marchandise. Si l’on attend trop longtemps, cela peut être considéré comme un accord tacite. Pour les abonnements onéreux, il faut aussi contacter au plus vite le fournisseur et l’informer que vous n’avez pas donné votre accord et que le contrat n’est donc pas valable. Vous ne devez cependant rien payer.</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mn-ea"/>
                <a:cs typeface="Times New Roman"/>
              </a:rPr>
              <a:t> </a:t>
            </a:r>
            <a:endParaRPr lang="en-US" sz="1050" dirty="0" smtClean="0">
              <a:latin typeface="Calibri"/>
              <a:ea typeface="Calibri"/>
              <a:cs typeface="Times New Roman"/>
            </a:endParaRPr>
          </a:p>
          <a:p>
            <a:pPr>
              <a:lnSpc>
                <a:spcPct val="116000"/>
              </a:lnSpc>
              <a:spcAft>
                <a:spcPts val="0"/>
              </a:spcAft>
            </a:pPr>
            <a:r>
              <a:rPr lang="fr-CH" sz="1100" kern="1200" dirty="0" smtClean="0">
                <a:latin typeface="+mn-lt"/>
                <a:ea typeface="Calibri"/>
                <a:cs typeface="Times New Roman"/>
              </a:rPr>
              <a:t>Les parents ne sont responsables des engagements contractés par leurs enfants que s’ils les ont reconnus, par ex. s’ils ont signé un contrat → attention, il y a souvent responsabilité solidaire par ex. pour les cartes de crédit ou le téléphone portable.</a:t>
            </a:r>
            <a:endParaRPr lang="en-US" sz="900" dirty="0" smtClean="0">
              <a:latin typeface="Calibri"/>
              <a:ea typeface="Calibri"/>
              <a:cs typeface="Times New Roman"/>
            </a:endParaRPr>
          </a:p>
          <a:p>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45707234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1" name="Shape 27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Ces dernières années, presque tous les corps de police ont mis sur pied un service de la jeunesse. Les policiers spécialisés dans la jeunesse possèdent un savoir-faire spécifique en matière de délinquance juvénile et de droit pénal des mineurs. Ils connaissent généralement la scène locale et font souvent de la prévention dans les écoles. Dans les zones urbaines, ils portent une attention particulière aux jeunes multirécidivistes.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En matière de droit pénal, il existe en Suisse des règles différentes pour les mineurs et pour les adultes. Le droit pénal des mineurs, entré en vigueur en 2007, est désormais une loi à part entière : c’est elle qui règle la réaction pénale aux délits commis par des mineurs. Le droit pénal des mineurs prévoit un système spécial de sanctions appliquées aux mineurs en lieu et place des sanctions prévues pour les adultes.</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Il s’applique aux jeunes de 10 à 18 ans.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Le droit pénal des mineurs a ceci de spécifique qu’il a une visée éducative. Il prévoit un large éventail de sanctions appliquées en fonction de l’âge, des conditions individuelles et familiales et du délit commis.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Il peut s’agir de peines ou de mesures de protection (souvent simplement appelées « mesures »), ces dernières étant ordonnées en cas de risques de délinquance (par ex. mesures éducatives ambulatoires ou institutionnelles, traitements thérapeutiques). Une sanction n’est pas nécessairement prononcée pour les délits mineurs. En cas d’infractions graves, les peines peuvent aussi être symboliques, compte tenu de l’âge de l’auteur ; elles ne doivent par ailleurs pas avoir de caractère de réparation. Dans tous les cas, l’accent est mis sur la prévention, et la sanction doit être adaptée à la situation personnelle du délinquant.</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293322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a:lnSpc>
                <a:spcPct val="116000"/>
              </a:lnSpc>
              <a:spcAft>
                <a:spcPts val="0"/>
              </a:spcAft>
            </a:pPr>
            <a:r>
              <a:rPr lang="fr-CH" sz="1100" kern="1200" dirty="0" smtClean="0">
                <a:solidFill>
                  <a:srgbClr val="000000"/>
                </a:solidFill>
                <a:latin typeface="+mn-lt"/>
                <a:ea typeface="Calibri"/>
                <a:cs typeface="Times New Roman"/>
              </a:rPr>
              <a:t>Que fait la police lorsqu’on s’adresse à elle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Les délits graves (poursuivis d’office – par ex. meurtre, extorsion, viol, etc.) peuvent être signalés par tout un chacun : la police mène alors une enquête, collecte des preuves et les transmet aux tribunaux. Si la police a connaissance de délits ce type, elle va nécessairement enquêter.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Pour les délits mineurs (poursuivis sur plainte), comme les insultes, la police n’intervient pas de son propre chef. La victime doit déposer une plainte pénale.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La police commence par collecter des preuves et examiner si les faits relèvent du droit pénal. Il est donc important de lui apporter des preuves (par ex. des captures d’écran), si possible.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Avant de se rendre à la police, on peut aussi consulter l’aide aux victimes.</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Dans le contexte « Jeunes et médias », les infractions concernent principalement des actes de harcèlement et la pornographie. L’avantage, avec les nouveaux médias, c’est que l’on dispose souvent de preuves écrites ou d’images. Dans les cas de </a:t>
            </a:r>
            <a:r>
              <a:rPr lang="fr-CH" sz="1100" kern="1200" dirty="0" err="1" smtClean="0">
                <a:solidFill>
                  <a:srgbClr val="000000"/>
                </a:solidFill>
                <a:latin typeface="+mn-lt"/>
                <a:ea typeface="Calibri"/>
                <a:cs typeface="Times New Roman"/>
              </a:rPr>
              <a:t>cyberharcèlement</a:t>
            </a:r>
            <a:r>
              <a:rPr lang="fr-CH" sz="1100" kern="1200" dirty="0" smtClean="0">
                <a:solidFill>
                  <a:srgbClr val="000000"/>
                </a:solidFill>
                <a:latin typeface="+mn-lt"/>
                <a:ea typeface="Calibri"/>
                <a:cs typeface="Times New Roman"/>
              </a:rPr>
              <a:t>, on sait souvent, voire la plupart du temps, qui est impliqué. Dans le cas contraire, il est possible de connaître l’auteur via les plateformes et les adresses IP.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mn-ea"/>
                <a:cs typeface="Times New Roman"/>
              </a:rPr>
              <a:t>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Pour ce qui est de la pornographie, les délits concernent souvent la diffusion ou la possession de pornographie illégale (enfants, animaux, excréments humains, violence) ou le fait de rendre accessible de la pornographie à des jeunes de moins de 16 ans (protection de la jeunesse).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mn-ea"/>
                <a:cs typeface="Times New Roman"/>
              </a:rPr>
              <a:t> </a:t>
            </a:r>
            <a:endParaRPr lang="en-US" sz="1050" dirty="0" smtClean="0">
              <a:latin typeface="Calibri"/>
              <a:ea typeface="Calibri"/>
              <a:cs typeface="Times New Roman"/>
            </a:endParaRPr>
          </a:p>
          <a:p>
            <a:pPr>
              <a:lnSpc>
                <a:spcPct val="116000"/>
              </a:lnSpc>
              <a:spcAft>
                <a:spcPts val="0"/>
              </a:spcAft>
            </a:pPr>
            <a:r>
              <a:rPr lang="fr-CH" sz="1100" kern="1200" dirty="0" smtClean="0">
                <a:solidFill>
                  <a:srgbClr val="000000"/>
                </a:solidFill>
                <a:latin typeface="+mn-lt"/>
                <a:ea typeface="Calibri"/>
                <a:cs typeface="Times New Roman"/>
              </a:rPr>
              <a:t>Les auteurs et les personnes concernées sont interrogés, un rapport de police est rédigé à l’intention de la justice, et les tribunaux de la jeunesse décident ensuite les sanctions à appliquer. Notons que l’accent n’est pas mis sur la réparation et que la justice collabore avec les parents et d’autres personnes et institutions éventuellement impliquées (travail social pour la jeunesse, école, etc.). </a:t>
            </a:r>
            <a:endParaRPr lang="en-US" sz="1050" dirty="0" smtClean="0">
              <a:latin typeface="Calibri"/>
              <a:ea typeface="Calibri"/>
              <a:cs typeface="Times New Roman"/>
            </a:endParaRPr>
          </a:p>
          <a:p>
            <a:pPr>
              <a:lnSpc>
                <a:spcPct val="115000"/>
              </a:lnSpc>
              <a:spcAft>
                <a:spcPts val="0"/>
              </a:spcAft>
            </a:pPr>
            <a:r>
              <a:rPr lang="fr-CH" sz="1050" dirty="0" smtClean="0">
                <a:latin typeface="Calibri"/>
                <a:ea typeface="Calibri"/>
                <a:cs typeface="Times New Roman"/>
              </a:rPr>
              <a:t> </a:t>
            </a:r>
            <a:endParaRPr lang="en-US" sz="1050" dirty="0" smtClean="0">
              <a:latin typeface="Calibri"/>
              <a:ea typeface="Calibri"/>
              <a:cs typeface="Times New Roman"/>
            </a:endParaRPr>
          </a:p>
          <a:p>
            <a:pPr>
              <a:lnSpc>
                <a:spcPct val="116000"/>
              </a:lnSpc>
              <a:spcAft>
                <a:spcPts val="0"/>
              </a:spcAft>
            </a:pPr>
            <a:r>
              <a:rPr lang="fr-CH" sz="1100" dirty="0" smtClean="0">
                <a:latin typeface="+mn-lt"/>
                <a:ea typeface="Calibri"/>
                <a:cs typeface="Times New Roman"/>
              </a:rPr>
              <a:t>Attention : la pornographie ayant comme contenu des excréments humains n’est plus illégale à compter du 1</a:t>
            </a:r>
            <a:r>
              <a:rPr lang="fr-CH" sz="1100" baseline="30000" dirty="0" smtClean="0">
                <a:latin typeface="+mn-lt"/>
                <a:ea typeface="Calibri"/>
                <a:cs typeface="Times New Roman"/>
              </a:rPr>
              <a:t>er</a:t>
            </a:r>
            <a:r>
              <a:rPr lang="fr-CH" sz="1100" dirty="0" smtClean="0">
                <a:latin typeface="+mn-lt"/>
                <a:ea typeface="Calibri"/>
                <a:cs typeface="Times New Roman"/>
              </a:rPr>
              <a:t> juillet 2014.</a:t>
            </a:r>
            <a:endParaRPr lang="en-US" sz="1050" dirty="0" smtClean="0">
              <a:latin typeface="Calibri"/>
              <a:ea typeface="Calibri"/>
              <a:cs typeface="Times New Roman"/>
            </a:endParaRPr>
          </a:p>
          <a:p>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7861358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1" name="Shape 27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lnSpc>
                <a:spcPct val="116000"/>
              </a:lnSpc>
              <a:spcAft>
                <a:spcPts val="0"/>
              </a:spcAft>
            </a:pPr>
            <a:r>
              <a:rPr lang="fr-CH" sz="1100" kern="1200" dirty="0" smtClean="0">
                <a:solidFill>
                  <a:srgbClr val="000000"/>
                </a:solidFill>
                <a:latin typeface="+mn-lt"/>
                <a:ea typeface="Calibri"/>
                <a:cs typeface="Times New Roman"/>
              </a:rPr>
              <a:t>Les lois laissent souvent une marge d’interprétation et c’est aux tribunaux de les appliquer au cas d’espèce et d’évaluer la situation juridique. Plus que dans d’autres domaines de la vie, des difficultés peuvent se présenter avec les médias numériques, en raison de leur évolution rapide. Quelques exemples :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Les auteurs masquent leur identité : on retrouve l’adresse IP, mais pas la personne qui se cache derrière.</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Suivant le cas, il faut faire appel à l’entraide judicaire internationale, mais il n’est pas toujours évident de savoir dans quel pays un délit sur Internet a été commis.</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En matière de droits d’auteur, les lois anciennes ne sont guère adaptées aux problématiques actuelles.</a:t>
            </a:r>
            <a:r>
              <a:rPr lang="fr-CH" sz="1050" baseline="-25000" dirty="0" smtClean="0">
                <a:solidFill>
                  <a:srgbClr val="800080"/>
                </a:solidFill>
                <a:latin typeface="Courier New"/>
                <a:ea typeface="Calibri"/>
                <a:cs typeface="Times New Roman"/>
              </a:rPr>
              <a:t> </a:t>
            </a:r>
            <a:r>
              <a:rPr lang="fr-CH" sz="1100" kern="1200" dirty="0" smtClean="0">
                <a:solidFill>
                  <a:srgbClr val="000000"/>
                </a:solidFill>
                <a:latin typeface="+mn-lt"/>
                <a:ea typeface="Calibri"/>
                <a:cs typeface="Times New Roman"/>
              </a:rPr>
              <a:t>Il ne faut pas hésiter à demander conseil à un service d’aide aux victimes ou à la police pour savoir si une action pénale est appropriée.</a:t>
            </a:r>
            <a:endParaRPr lang="en-US" sz="1050" dirty="0" smtClean="0">
              <a:latin typeface="Calibri"/>
              <a:ea typeface="Calibri"/>
              <a:cs typeface="Times New Roman"/>
            </a:endParaRPr>
          </a:p>
          <a:p>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5679494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Shape 24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7" name="Shape 24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100" kern="1200" dirty="0" smtClean="0">
                <a:solidFill>
                  <a:schemeClr val="tx1"/>
                </a:solidFill>
                <a:latin typeface="+mn-lt"/>
                <a:ea typeface="+mn-ea"/>
                <a:cs typeface="+mn-cs"/>
              </a:rPr>
              <a:t>A l’heure actuelle, les parents ont nettement moins de possibilités de contrôler l’utilisation que leur enfant fait des médias. Avec leur portable, les enfants ont librement accès au réseau dans de nombreux endroits, sans le moindre filtre. Les stratégies proposées ici sont donc difficiles à mettre en œuvre.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41730692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Les jeux et les films achetés dans un magasin portent généralement sur l’emballage une indication de l’âge à partir duquel ce produit est adapté. Les sites web mentionnés ici permettent d’en savoir plus sur la signification des symboles utilisés. Toutefois, l’« âge conseillé » est une valeur purement indicative. Pour plus de sécurité, il faut d’abord utiliser soi-même le média, ou rester auprès des enfants lorsqu’ils l’utilisent.</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3611589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3" name="Shape 25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Comme les possibilités de contrôle parental sont très limitées et que les enfants peuvent aisément les contourner, il importe avant tout d’établir une relation de confiance entre parents et enfants. Les enfants doivent comprendre pourquoi leurs parents s’inquiètent et veulent connaître les expériences qu’ils font en ligne. L’exemple des âges conseillés montre bien que les parents doivent s’intéresser de près à ce que leurs enfants font avec les médias. En effet, rien ne garantit que les enfants ne seront pas choqués par certains contenus, même s’ils ont théoriquement l’âge requis (par ex. le film Bambi est conseillé pour les enfants à partir de 0 an, mais il peut tout à fait angoisser un enfant en bas âge).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65512309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7" name="Shape 27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Cette stratégie en sept points constitue un outil pour les parents. Elle a pour but de leur fournir des exemples sur la manière d’établir une bonne relation avec leurs enfants et de parler régulièrement avec eux de l’utilisation des médias et des problèmes éventuels qu’ils rencontrent dans ce cadre. Les parents jouent un rôle d’accompagnement essentiel dans tous les aspects de la vie, y compris dans le domaine des médias. Cela peut être difficile pour eux s’ils se sentent peu compétents en la matière. La stratégie proposée ici vise justement à aider ces parents à parler avec leurs enfants, à faire preuve de compréhension et à offrir leur soutien en cas de besoin.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Remarque pour les formateurs : dans les manifestations de formation des parents, il ne suffit pas de transmettre des informations, mais il faut aussi aborder la question du mode d’interaction entre parents et enfants. Il peut donc être utile d’organiser des jeux de rôle afin de tester les stratégies recommandées. </a:t>
            </a:r>
            <a:r>
              <a:rPr lang="en-US" sz="1100" kern="1200" dirty="0" smtClean="0">
                <a:solidFill>
                  <a:schemeClr val="tx1"/>
                </a:solidFill>
                <a:latin typeface="+mn-lt"/>
                <a:ea typeface="+mn-ea"/>
                <a:cs typeface="+mn-cs"/>
              </a:rPr>
              <a:t>Cf. : </a:t>
            </a:r>
          </a:p>
          <a:p>
            <a:r>
              <a:rPr lang="en-US" sz="1100" kern="1200" dirty="0" smtClean="0">
                <a:solidFill>
                  <a:schemeClr val="tx1"/>
                </a:solidFill>
                <a:latin typeface="+mn-lt"/>
                <a:ea typeface="+mn-ea"/>
                <a:cs typeface="+mn-cs"/>
              </a:rPr>
              <a:t>Kaminski, J. W., Valle, L. A., Filene, J. H., &amp; Boyle, C. L. (2008). A meta-analytic review of components associated with parent training program effectiveness. </a:t>
            </a:r>
            <a:r>
              <a:rPr lang="fr-CH" sz="1100" kern="1200" dirty="0" smtClean="0">
                <a:solidFill>
                  <a:schemeClr val="tx1"/>
                </a:solidFill>
                <a:latin typeface="+mn-lt"/>
                <a:ea typeface="+mn-ea"/>
                <a:cs typeface="+mn-cs"/>
              </a:rPr>
              <a:t>Journal of </a:t>
            </a:r>
            <a:r>
              <a:rPr lang="fr-CH" sz="1100" kern="1200" dirty="0" err="1" smtClean="0">
                <a:solidFill>
                  <a:schemeClr val="tx1"/>
                </a:solidFill>
                <a:latin typeface="+mn-lt"/>
                <a:ea typeface="+mn-ea"/>
                <a:cs typeface="+mn-cs"/>
              </a:rPr>
              <a:t>abnormal</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child</a:t>
            </a:r>
            <a:r>
              <a:rPr lang="fr-CH" sz="1100" kern="1200" dirty="0" smtClean="0">
                <a:solidFill>
                  <a:schemeClr val="tx1"/>
                </a:solidFill>
                <a:latin typeface="+mn-lt"/>
                <a:ea typeface="+mn-ea"/>
                <a:cs typeface="+mn-cs"/>
              </a:rPr>
              <a:t> </a:t>
            </a:r>
            <a:r>
              <a:rPr lang="fr-CH" sz="1100" kern="1200" dirty="0" err="1" smtClean="0">
                <a:solidFill>
                  <a:schemeClr val="tx1"/>
                </a:solidFill>
                <a:latin typeface="+mn-lt"/>
                <a:ea typeface="+mn-ea"/>
                <a:cs typeface="+mn-cs"/>
              </a:rPr>
              <a:t>psychology</a:t>
            </a:r>
            <a:r>
              <a:rPr lang="fr-CH" sz="1100" kern="1200" dirty="0" smtClean="0">
                <a:solidFill>
                  <a:schemeClr val="tx1"/>
                </a:solidFill>
                <a:latin typeface="+mn-lt"/>
                <a:ea typeface="+mn-ea"/>
                <a:cs typeface="+mn-cs"/>
              </a:rPr>
              <a:t>, 36, pp. 567 à 589.</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4231641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3" name="Shape 28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Les adultes pensent parfois qu’ils doivent en savoir beaucoup plus que leurs enfants. Dans le domaine des médias numériques, cela peut tout à fait être l’inverse, et les enfants peuvent à leur tour expliquer quelque chose aux adultes, assumant ainsi le rôle d’experts. C’est aussi une manière de montrer à l’enfant que l’on s’intéresse à ce qu’il fait. Cet intérêt constitue le fondement de toutes les autres étapes.</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16356138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Shape 2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5" name="Shape 295"/>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Des expériences médiatiques positives communes peuvent constituer une bonne base pour échanger plus tard aussi sur les expériences critiques. Par ailleurs, les parents doivent toujours se demander s’ils sont un bon exemple en termes de consommation médiatique. Cela ne veut évidemment pas dire que les parents ne peuvent faire que ce qu’ils autorisent à leurs enfants. Mais ils doivent être conscients du fait que les enfants intègrent les comportements de leurs parents, avec des effets à long terme.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1785387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Le dernier inventaire des outils numériques en Suisse montre qu’un très grand nombre de jeunes possèdent un appareil numérique. Notamment le téléphone portable, en tant qu’outil mobile personnel, est très prisé. Etre membre d’un réseau social est également normal pour la majorité des jeunes. Toutefois, la notion de « normalité » en ce qui concerne la possession d’un outil numérique ou la consommation de contenus médiatiques évolue rapidement, de sorte que les résultats d’enquêtes sont rapidement désuets. Cf. Willemse, I., Waller, G., Süss, D., Genner, S., &amp; Huber, A.-L. (2012). JAMES – jeunes, activités, médias – enquête Suisse. Rapport sur les résultats de l'étude JAMES 2012. Zurich: ZHAW. Disponible en ligne : </a:t>
            </a:r>
            <a:r>
              <a:rPr lang="fr-CH" sz="1100" u="none" strike="noStrike" kern="1200" dirty="0" smtClean="0">
                <a:solidFill>
                  <a:schemeClr val="tx1"/>
                </a:solidFill>
                <a:latin typeface="+mn-lt"/>
                <a:ea typeface="+mn-ea"/>
                <a:cs typeface="+mn-cs"/>
                <a:hlinkClick r:id="rId3"/>
              </a:rPr>
              <a:t>http://www.psychologie.zhaw.ch/fileadmin/user_upload/psychologie/Downloads/Forschung/JAMES/JAMES_2013/Rapport_JAMES_2012.pdf</a:t>
            </a:r>
            <a:endParaRPr lang="en-US" sz="1100" kern="1200" dirty="0" smtClean="0">
              <a:solidFill>
                <a:schemeClr val="tx1"/>
              </a:solidFill>
              <a:latin typeface="+mn-lt"/>
              <a:ea typeface="+mn-ea"/>
              <a:cs typeface="+mn-cs"/>
            </a:endParaRPr>
          </a:p>
          <a:p>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4417533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9" name="Shape 28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lnSpc>
                <a:spcPct val="116000"/>
              </a:lnSpc>
              <a:spcAft>
                <a:spcPts val="0"/>
              </a:spcAft>
            </a:pPr>
            <a:r>
              <a:rPr lang="fr-CH" sz="1100" kern="1200" dirty="0" smtClean="0">
                <a:solidFill>
                  <a:srgbClr val="000000"/>
                </a:solidFill>
                <a:latin typeface="+mn-lt"/>
                <a:ea typeface="Calibri"/>
                <a:cs typeface="Times New Roman"/>
              </a:rPr>
              <a:t>Les menaces et les sanctions ont pour conséquence que les enfants ont tendance à cacher leurs problèmes et ne sont pas ouverts à la discussion. Or ils doivent au contraire savoir que s’ils ont un problème, leurs parents vont essayer de les écouter calmement et avec compréhension, car le bien de leur enfant est la première chose qui compte.</a:t>
            </a:r>
            <a:endParaRPr lang="en-US" sz="1050" dirty="0" smtClean="0">
              <a:latin typeface="Calibri"/>
              <a:ea typeface="Calibri"/>
              <a:cs typeface="Times New Roman"/>
            </a:endParaRPr>
          </a:p>
        </p:txBody>
      </p:sp>
    </p:spTree>
    <p:extLst>
      <p:ext uri="{BB962C8B-B14F-4D97-AF65-F5344CB8AC3E}">
        <p14:creationId xmlns="" xmlns:p14="http://schemas.microsoft.com/office/powerpoint/2010/main" val="1275881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Shape 30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1" name="Shape 30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En règle générale, les parents « sentent » quand quelque chose ne tourne pas rond avec leur enfant. Il arrive cependant qu’ils s’en rendent compte mais n’aillent pas au fond des choses, faute de temps. S’ils ont un doute, il faut absolument qu’ils en parlent à l’enfant et lui posent des questions.</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2506500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7" name="Shape 30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Lorsqu’un enfant parle d’un problème, il est tout d’abord important de l’écouter avec empathie. Les enfants ont besoin de quelqu’un qui les soutient même s’ils ne se sont pas forcément bien comportés. Dans ce cas, on peut faire comprendre à l’enfant qu’il n’a pas eu la bonne attitude, mais qu’on est quand même de son côté et qu’on va l’aider à résoudre le problème. Après avoir manifesté de l’empathie, il est aussi possible de suggérer prudemment d’autres interprétations. On peut parfois voir les choses autrement et trouver ainsi une porte de sortie.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421922041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Shape 31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3" name="Shape 31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Il faut toujours impliquer l’enfant dans la recherche de solutions et éviter de régler les choses sans lui. Il apprendra ainsi à rechercher lui-même des solutions à l’avenir. Il est aussi important de lui faire comprendre qu’il existe toujours une solution. C’est particulièrement important pour les victimes de harcèlement, qui peuvent avoir l’impression que leur situation est sans issue.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7289243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9" name="Shape 31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Il y a beaucoup d’interlocuteurs possibles et il est bon que les enfants sachent qu’ils ne sont pas seuls avec leurs parents. L’ordre proposé dans la liste n’a pas de signification particulière. Le choix de l’acteur dépend en effet du cas concret (le </a:t>
            </a:r>
            <a:r>
              <a:rPr lang="fr-CH" sz="1100" kern="1200" dirty="0" err="1" smtClean="0">
                <a:solidFill>
                  <a:schemeClr val="tx1"/>
                </a:solidFill>
                <a:latin typeface="+mn-lt"/>
                <a:ea typeface="+mn-ea"/>
                <a:cs typeface="+mn-cs"/>
              </a:rPr>
              <a:t>cyberharcèlement</a:t>
            </a:r>
            <a:r>
              <a:rPr lang="fr-CH" sz="1100" kern="1200" dirty="0" smtClean="0">
                <a:solidFill>
                  <a:schemeClr val="tx1"/>
                </a:solidFill>
                <a:latin typeface="+mn-lt"/>
                <a:ea typeface="+mn-ea"/>
                <a:cs typeface="+mn-cs"/>
              </a:rPr>
              <a:t> nécessite une aide différente qu’une agression d’ordre sexuel, par ex.).</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168812937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a:lnSpc>
                <a:spcPct val="116000"/>
              </a:lnSpc>
              <a:spcAft>
                <a:spcPts val="0"/>
              </a:spcAft>
            </a:pPr>
            <a:r>
              <a:rPr lang="fr-CH" sz="1100" kern="1200" dirty="0" smtClean="0">
                <a:solidFill>
                  <a:srgbClr val="000000"/>
                </a:solidFill>
                <a:latin typeface="+mn-lt"/>
                <a:ea typeface="Calibri"/>
                <a:cs typeface="Times New Roman"/>
              </a:rPr>
              <a:t>Les parents doivent accompagner au lieu d’interdire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u="sng" kern="1200" dirty="0" smtClean="0">
                <a:solidFill>
                  <a:srgbClr val="000000"/>
                </a:solidFill>
                <a:latin typeface="+mn-lt"/>
                <a:ea typeface="Calibri"/>
                <a:cs typeface="Times New Roman"/>
              </a:rPr>
              <a:t>Lorsque les parents soutiennent et accompagnent leur enfant, celui-ci développe de plus grandes compétences médiatiques et fait moins d’expériences négatives. Même lorsque les enfants font de temps en temps une expérience négative en ligne, ils la gèrent mieux. L’impact des expériences négatives reste ainsi limité.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Si en revanche les parents préfèrent interdire et contrôler, les enfants ont moins de possibilités de développer leurs compétences médiatiques. Ils font aussi moins d’expériences négatives puisqu’ils ont moins de liberté. Mais lorsqu’ils sont confrontés à une expérience négative en dehors du cadre familial, ils n’ont pas appris à y faire face et la vivent plus mal. </a:t>
            </a:r>
            <a:endParaRPr lang="en-US" sz="1050" dirty="0" smtClean="0">
              <a:latin typeface="Calibri"/>
              <a:ea typeface="Calibri"/>
              <a:cs typeface="Times New Roman"/>
            </a:endParaRPr>
          </a:p>
          <a:p>
            <a:pPr>
              <a:lnSpc>
                <a:spcPct val="116000"/>
              </a:lnSpc>
              <a:spcAft>
                <a:spcPts val="0"/>
              </a:spcAft>
            </a:pPr>
            <a:r>
              <a:rPr lang="fr-CH" sz="1100" kern="1200" dirty="0" err="1" smtClean="0">
                <a:latin typeface="+mn-lt"/>
                <a:ea typeface="Calibri"/>
                <a:cs typeface="Times New Roman"/>
              </a:rPr>
              <a:t>Hasebrink</a:t>
            </a:r>
            <a:r>
              <a:rPr lang="fr-CH" sz="1100" kern="1200" dirty="0" smtClean="0">
                <a:latin typeface="+mn-lt"/>
                <a:ea typeface="Calibri"/>
                <a:cs typeface="Times New Roman"/>
              </a:rPr>
              <a:t>, U. (2013).</a:t>
            </a:r>
            <a:r>
              <a:rPr lang="fr-CH" sz="1100" kern="1200" dirty="0" smtClean="0">
                <a:solidFill>
                  <a:srgbClr val="000000"/>
                </a:solidFill>
                <a:latin typeface="+mn-lt"/>
                <a:ea typeface="Calibri"/>
                <a:cs typeface="Times New Roman"/>
              </a:rPr>
              <a:t> Exposé dans le cadre du Forum professionnel sur la protection de la jeunesse face aux médias, disponible à l’adresse suivante : </a:t>
            </a:r>
            <a:endParaRPr lang="en-US" sz="1050" dirty="0" smtClean="0">
              <a:latin typeface="Calibri"/>
              <a:ea typeface="Calibri"/>
              <a:cs typeface="Times New Roman"/>
            </a:endParaRPr>
          </a:p>
          <a:p>
            <a:pPr>
              <a:lnSpc>
                <a:spcPct val="115000"/>
              </a:lnSpc>
              <a:spcAft>
                <a:spcPts val="0"/>
              </a:spcAft>
            </a:pPr>
            <a:r>
              <a:rPr lang="fr-CH" sz="1100" u="sng" kern="1200" dirty="0" smtClean="0">
                <a:solidFill>
                  <a:srgbClr val="0000FF"/>
                </a:solidFill>
                <a:latin typeface="+mn-lt"/>
                <a:ea typeface="+mn-ea"/>
                <a:cs typeface="Times New Roman"/>
                <a:hlinkClick r:id="rId3"/>
              </a:rPr>
              <a:t>http://www.jeunesetmedias.ch/fileadmin/user_upload/Nationales_Programm/Referate_2._Nationales_Fachforum_2013/Keynote_Hasebrink_FR.pdf</a:t>
            </a:r>
            <a:r>
              <a:rPr lang="de-CH" sz="1100" kern="1200" dirty="0" smtClean="0">
                <a:solidFill>
                  <a:srgbClr val="FF0000"/>
                </a:solidFill>
                <a:latin typeface="+mn-lt"/>
                <a:ea typeface="+mn-ea"/>
                <a:cs typeface="Times New Roman"/>
              </a:rPr>
              <a:t> </a:t>
            </a:r>
            <a:endParaRPr lang="en-US" sz="1050" dirty="0" smtClean="0">
              <a:latin typeface="Calibri"/>
              <a:ea typeface="Calibri"/>
              <a:cs typeface="Times New Roman"/>
            </a:endParaRPr>
          </a:p>
          <a:p>
            <a:pPr lvl="0" rtl="0">
              <a:buNone/>
            </a:pPr>
            <a:endParaRPr lang="de-CH" dirty="0" smtClean="0">
              <a:solidFill>
                <a:srgbClr val="FF0000"/>
              </a:solidFill>
            </a:endParaRPr>
          </a:p>
        </p:txBody>
      </p:sp>
    </p:spTree>
    <p:extLst>
      <p:ext uri="{BB962C8B-B14F-4D97-AF65-F5344CB8AC3E}">
        <p14:creationId xmlns="" xmlns:p14="http://schemas.microsoft.com/office/powerpoint/2010/main" val="109111759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Cette diapositive fournit les grandes lignes d’une bonne attitude générale des parents qui souhaitent soutenir leurs enfants dans leur apprentissage du monde des médias. La liste n’est pas exhaustive.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86798800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9" name="Shape 31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lnSpc>
                <a:spcPct val="116000"/>
              </a:lnSpc>
              <a:spcAft>
                <a:spcPts val="0"/>
              </a:spcAft>
            </a:pPr>
            <a:r>
              <a:rPr lang="fr-CH" sz="1100" kern="1200" dirty="0" smtClean="0">
                <a:solidFill>
                  <a:srgbClr val="000000"/>
                </a:solidFill>
                <a:latin typeface="+mn-lt"/>
                <a:ea typeface="Calibri"/>
                <a:cs typeface="Times New Roman"/>
              </a:rPr>
              <a:t>Il faut avant tout soigner la relation avec l’enfant, c’est-à-dire :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 Se montrer aimant, même lorsque son comportement est difficile : montrer qu’on soutient l’enfant même dans les périodes difficiles. En particulier pendant la puberté, les parents doivent essayer d’être un « roc dans la tempête » afin que leurs enfants sachent qu’ils peuvent toujours compter sur eux. </a:t>
            </a:r>
            <a:endParaRPr lang="en-US" sz="1050" dirty="0" smtClean="0">
              <a:latin typeface="Calibri"/>
              <a:ea typeface="Calibri"/>
              <a:cs typeface="Times New Roman"/>
            </a:endParaRPr>
          </a:p>
          <a:p>
            <a:pPr marL="342900" lvl="0" indent="-342900">
              <a:lnSpc>
                <a:spcPct val="116000"/>
              </a:lnSpc>
              <a:spcAft>
                <a:spcPts val="0"/>
              </a:spcAft>
              <a:buFont typeface="Arial"/>
              <a:buChar char="•"/>
              <a:tabLst>
                <a:tab pos="457200" algn="l"/>
              </a:tabLst>
            </a:pPr>
            <a:r>
              <a:rPr lang="fr-CH" sz="1100" kern="1200" dirty="0" smtClean="0">
                <a:solidFill>
                  <a:srgbClr val="000000"/>
                </a:solidFill>
                <a:latin typeface="+mn-lt"/>
                <a:ea typeface="Calibri"/>
                <a:cs typeface="Times New Roman"/>
              </a:rPr>
              <a:t>On peut aussi soigner la relation en organisant des activités et des expériences communes, qui donnent des possibilités de discussion.  </a:t>
            </a:r>
            <a:endParaRPr lang="en-US" sz="1050" dirty="0" smtClean="0">
              <a:latin typeface="Calibri"/>
              <a:ea typeface="Calibri"/>
              <a:cs typeface="Times New Roman"/>
            </a:endParaRPr>
          </a:p>
        </p:txBody>
      </p:sp>
    </p:spTree>
    <p:extLst>
      <p:ext uri="{BB962C8B-B14F-4D97-AF65-F5344CB8AC3E}">
        <p14:creationId xmlns="" xmlns:p14="http://schemas.microsoft.com/office/powerpoint/2010/main" val="224346312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Shape 33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1" name="Shape 33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Ces pages proposent des petites histoires, parfois sous la forme de bande dessinée. Elles s’adressent aux jeunes enfants.</a:t>
            </a:r>
          </a:p>
          <a:p>
            <a:pPr marL="457200" lvl="0" indent="-368300" rtl="0">
              <a:buClr>
                <a:schemeClr val="dk1"/>
              </a:buClr>
              <a:buSzPct val="166666"/>
              <a:buFont typeface="Arial"/>
              <a:buChar char="•"/>
            </a:pPr>
            <a:r>
              <a:rPr lang="fr-CH" sz="1100" kern="1200" dirty="0" smtClean="0">
                <a:solidFill>
                  <a:schemeClr val="tx1"/>
                </a:solidFill>
                <a:latin typeface="+mn-lt"/>
                <a:ea typeface="+mn-ea"/>
                <a:cs typeface="+mn-cs"/>
              </a:rPr>
              <a:t>En allemand</a:t>
            </a:r>
            <a:r>
              <a:rPr lang="fr-CH" sz="1100" kern="1200" baseline="0" dirty="0" smtClean="0">
                <a:solidFill>
                  <a:schemeClr val="tx1"/>
                </a:solidFill>
                <a:latin typeface="+mn-lt"/>
                <a:ea typeface="+mn-ea"/>
                <a:cs typeface="+mn-cs"/>
              </a:rPr>
              <a:t> </a:t>
            </a:r>
          </a:p>
          <a:p>
            <a:pPr marL="457200" lvl="0" indent="-368300" rtl="0">
              <a:buClr>
                <a:schemeClr val="dk1"/>
              </a:buClr>
              <a:buSzPct val="166666"/>
              <a:buFont typeface="Arial"/>
              <a:buChar char="•"/>
            </a:pPr>
            <a:r>
              <a:rPr lang="en" u="sng" dirty="0" smtClean="0">
                <a:solidFill>
                  <a:schemeClr val="hlink"/>
                </a:solidFill>
                <a:hlinkClick r:id="rId3"/>
              </a:rPr>
              <a:t>www.internauten.de</a:t>
            </a:r>
          </a:p>
          <a:p>
            <a:pPr marL="457200" lvl="0" indent="-368300" rtl="0">
              <a:buClr>
                <a:schemeClr val="dk1"/>
              </a:buClr>
              <a:buSzPct val="166666"/>
              <a:buFont typeface="Arial"/>
              <a:buChar char="•"/>
            </a:pPr>
            <a:r>
              <a:rPr lang="en" u="sng" dirty="0" smtClean="0">
                <a:solidFill>
                  <a:schemeClr val="hlink"/>
                </a:solidFill>
                <a:hlinkClick r:id="rId4"/>
              </a:rPr>
              <a:t>www.sheeplive.eu</a:t>
            </a:r>
            <a:r>
              <a:rPr lang="en" dirty="0" smtClean="0"/>
              <a:t>  </a:t>
            </a:r>
            <a:endParaRPr lang="fr-CH"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418044993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Shape 33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7" name="Shape 33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Ces pages parlent le langage des jeunes. </a:t>
            </a:r>
            <a:r>
              <a:rPr lang="fr-CH" sz="1100" u="sng" kern="1200" dirty="0" smtClean="0">
                <a:solidFill>
                  <a:schemeClr val="tx1"/>
                </a:solidFill>
                <a:latin typeface="+mn-lt"/>
                <a:ea typeface="+mn-ea"/>
                <a:cs typeface="+mn-cs"/>
              </a:rPr>
              <a:t>www.ciao.ch </a:t>
            </a:r>
            <a:r>
              <a:rPr lang="de-CH" sz="1100" kern="1200" dirty="0" smtClean="0">
                <a:solidFill>
                  <a:schemeClr val="tx1"/>
                </a:solidFill>
                <a:latin typeface="+mn-lt"/>
                <a:ea typeface="+mn-ea"/>
                <a:cs typeface="+mn-cs"/>
              </a:rPr>
              <a:t> </a:t>
            </a:r>
            <a:r>
              <a:rPr lang="fr-CH" sz="1100" kern="1200" dirty="0" smtClean="0">
                <a:solidFill>
                  <a:schemeClr val="tx1"/>
                </a:solidFill>
                <a:latin typeface="+mn-lt"/>
                <a:ea typeface="+mn-ea"/>
                <a:cs typeface="+mn-cs"/>
              </a:rPr>
              <a:t>et </a:t>
            </a:r>
            <a:r>
              <a:rPr lang="fr-CH" sz="1100" u="sng" kern="1200" dirty="0" smtClean="0">
                <a:solidFill>
                  <a:schemeClr val="tx1"/>
                </a:solidFill>
                <a:latin typeface="+mn-lt"/>
                <a:ea typeface="+mn-ea"/>
                <a:cs typeface="+mn-cs"/>
                <a:hlinkClick r:id="rId3"/>
              </a:rPr>
              <a:t>www.feel-ok.ch</a:t>
            </a:r>
            <a:r>
              <a:rPr lang="fr-CH" sz="1100" kern="1200" dirty="0" smtClean="0">
                <a:solidFill>
                  <a:schemeClr val="tx1"/>
                </a:solidFill>
                <a:latin typeface="+mn-lt"/>
                <a:ea typeface="+mn-ea"/>
                <a:cs typeface="+mn-cs"/>
              </a:rPr>
              <a:t> (en allemand uniquement) abordent de nombreuses questions, et les problèmes liés aux médias ne constituent qu’une partie de l’offre d’information. Le site </a:t>
            </a:r>
            <a:r>
              <a:rPr lang="fr-CH" sz="1100" u="sng" kern="1200" dirty="0" smtClean="0">
                <a:solidFill>
                  <a:schemeClr val="tx1"/>
                </a:solidFill>
                <a:latin typeface="+mn-lt"/>
                <a:ea typeface="+mn-ea"/>
                <a:cs typeface="+mn-cs"/>
                <a:hlinkClick r:id="rId4"/>
              </a:rPr>
              <a:t>www.lilli.ch</a:t>
            </a:r>
            <a:r>
              <a:rPr lang="fr-CH" sz="1100" kern="1200" dirty="0" smtClean="0">
                <a:solidFill>
                  <a:schemeClr val="tx1"/>
                </a:solidFill>
                <a:latin typeface="+mn-lt"/>
                <a:ea typeface="+mn-ea"/>
                <a:cs typeface="+mn-cs"/>
              </a:rPr>
              <a:t> (en allemand) est quant à lui spécialisé dans les questions relatives à la sexualité, et les questions médiatiques jouent aussi un rôle dans ce contexte. Tous ces sites proposent également des forums : les jeunes peuvent poser des questions et discuter avec des pairs. Ces forums sont encadrés par des spécialistes qualifiés.</a:t>
            </a:r>
          </a:p>
          <a:p>
            <a:endParaRPr lang="fr-CH" sz="1100" kern="1200" dirty="0" smtClean="0">
              <a:solidFill>
                <a:schemeClr val="tx1"/>
              </a:solidFill>
              <a:latin typeface="+mn-lt"/>
              <a:ea typeface="+mn-ea"/>
              <a:cs typeface="+mn-cs"/>
            </a:endParaRPr>
          </a:p>
          <a:p>
            <a:pPr marL="457200" lvl="0" indent="-368300">
              <a:buSzPct val="166666"/>
              <a:buFont typeface="Arial"/>
              <a:buChar char="•"/>
            </a:pPr>
            <a:r>
              <a:rPr lang="de-CH" dirty="0" smtClean="0">
                <a:hlinkClick r:id="rId3"/>
              </a:rPr>
              <a:t>www.tschau.ch/multimedia</a:t>
            </a:r>
          </a:p>
          <a:p>
            <a:pPr marL="457200" lvl="0" indent="-368300">
              <a:buSzPct val="166666"/>
              <a:buFont typeface="Arial"/>
              <a:buChar char="•"/>
            </a:pPr>
            <a:r>
              <a:rPr lang="de-CH" dirty="0" smtClean="0">
                <a:hlinkClick r:id="rId3"/>
              </a:rPr>
              <a:t>www.feel-ok.ch</a:t>
            </a:r>
          </a:p>
          <a:p>
            <a:pPr marL="457200" lvl="0" indent="-368300">
              <a:buSzPct val="166666"/>
              <a:buFont typeface="Arial"/>
              <a:buChar char="•"/>
            </a:pPr>
            <a:r>
              <a:rPr lang="de-CH" dirty="0" smtClean="0">
                <a:hlinkClick r:id="rId3"/>
              </a:rPr>
              <a:t>www.lilli.ch/chatten</a:t>
            </a:r>
          </a:p>
          <a:p>
            <a:endParaRPr lang="en-US" sz="1100" kern="1200" dirty="0" smtClean="0">
              <a:solidFill>
                <a:schemeClr val="tx1"/>
              </a:solidFill>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CH" baseline="0" dirty="0" smtClean="0"/>
          </a:p>
        </p:txBody>
      </p:sp>
    </p:spTree>
    <p:extLst>
      <p:ext uri="{BB962C8B-B14F-4D97-AF65-F5344CB8AC3E}">
        <p14:creationId xmlns="" xmlns:p14="http://schemas.microsoft.com/office/powerpoint/2010/main" val="1878581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fr-CH" sz="1100" kern="1200" dirty="0" smtClean="0">
                <a:solidFill>
                  <a:schemeClr val="tx1"/>
                </a:solidFill>
                <a:latin typeface="+mn-lt"/>
                <a:ea typeface="+mn-ea"/>
                <a:cs typeface="+mn-cs"/>
              </a:rPr>
              <a:t>La pyramide des besoins développée par le psychologue américain Abraham </a:t>
            </a:r>
            <a:r>
              <a:rPr lang="fr-CH" sz="1100" kern="1200" dirty="0" err="1" smtClean="0">
                <a:solidFill>
                  <a:schemeClr val="tx1"/>
                </a:solidFill>
                <a:latin typeface="+mn-lt"/>
                <a:ea typeface="+mn-ea"/>
                <a:cs typeface="+mn-cs"/>
              </a:rPr>
              <a:t>Maslow</a:t>
            </a:r>
            <a:r>
              <a:rPr lang="fr-CH" sz="1100" kern="1200" dirty="0" smtClean="0">
                <a:solidFill>
                  <a:schemeClr val="tx1"/>
                </a:solidFill>
                <a:latin typeface="+mn-lt"/>
                <a:ea typeface="+mn-ea"/>
                <a:cs typeface="+mn-cs"/>
              </a:rPr>
              <a:t> illustre les éléments essentiels pour le bien-être de l’homme. Les activités numériques et Internet peuvent favoriser en particulier les besoins qui se situent dans la partie supérieure de la pyramide : appartenance sociale, conscience de soi, respect et marges de manœuvre créative. Cela pourrait expliquer en partie la grande fascination qu’exercent les médias numériques (jeux, réseaux sociaux, etc.) sur les enfants et les jeunes. Illustration voir : </a:t>
            </a:r>
            <a:endParaRPr lang="en-US" sz="1100" kern="1200" dirty="0" smtClean="0">
              <a:solidFill>
                <a:schemeClr val="tx1"/>
              </a:solidFill>
              <a:latin typeface="+mn-lt"/>
              <a:ea typeface="+mn-ea"/>
              <a:cs typeface="+mn-cs"/>
            </a:endParaRPr>
          </a:p>
          <a:p>
            <a:r>
              <a:rPr lang="fr-CH" sz="1100" kern="1200" dirty="0" smtClean="0">
                <a:solidFill>
                  <a:schemeClr val="tx1"/>
                </a:solidFill>
                <a:latin typeface="+mn-lt"/>
                <a:ea typeface="+mn-ea"/>
                <a:cs typeface="+mn-cs"/>
              </a:rPr>
              <a:t>http://fr.wikipedia.org/wiki/Pyramide_des_besoins</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64455520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Shape 34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3" name="Shape 34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Il existe une multitude de sites Internet informant les parents sur les risques et les problèmes dans le contexte des médias numériques. Le site </a:t>
            </a:r>
            <a:r>
              <a:rPr lang="fr-CH" sz="1100" u="sng" kern="1200" dirty="0" smtClean="0">
                <a:solidFill>
                  <a:schemeClr val="tx1"/>
                </a:solidFill>
                <a:latin typeface="+mn-lt"/>
                <a:ea typeface="+mn-ea"/>
                <a:cs typeface="+mn-cs"/>
                <a:hlinkClick r:id="rId3"/>
              </a:rPr>
              <a:t>www.jeunesetmedias.ch</a:t>
            </a:r>
            <a:r>
              <a:rPr lang="fr-CH" sz="1100" kern="1200" dirty="0" smtClean="0">
                <a:solidFill>
                  <a:schemeClr val="tx1"/>
                </a:solidFill>
                <a:latin typeface="+mn-lt"/>
                <a:ea typeface="+mn-ea"/>
                <a:cs typeface="+mn-cs"/>
              </a:rPr>
              <a:t> en fournit une vue d’ensemble.</a:t>
            </a:r>
          </a:p>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hlinkClick r:id="rId4"/>
              </a:rPr>
              <a:t> www.elternet.ch</a:t>
            </a:r>
            <a:endParaRPr lang="de-CH"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 dirty="0" smtClean="0">
                <a:hlinkClick r:id="rId5"/>
              </a:rPr>
              <a:t>www.klicksafe.de</a:t>
            </a:r>
            <a:endParaRPr lang="fr-CH"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e-CH" dirty="0" smtClean="0">
                <a:hlinkClick r:id="rId6"/>
              </a:rPr>
              <a:t>www.schau-hin.info</a:t>
            </a:r>
            <a:endParaRPr lang="de-CH"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e-CH" dirty="0" smtClean="0">
                <a:hlinkClick r:id="rId7"/>
              </a:rPr>
              <a:t>www.security4kids.ch</a:t>
            </a:r>
            <a:r>
              <a:rPr lang="de-CH"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CH"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354245871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100" u="sng" kern="1200" dirty="0" smtClean="0">
                <a:solidFill>
                  <a:schemeClr val="tx1"/>
                </a:solidFill>
                <a:latin typeface="+mn-lt"/>
                <a:ea typeface="+mn-ea"/>
                <a:cs typeface="+mn-cs"/>
              </a:rPr>
              <a:t>La liste des services d’aide et de conseils proposée ici n’est pas non plus exhaustive. La base de données accessible sur </a:t>
            </a:r>
            <a:r>
              <a:rPr lang="fr-CH" sz="1100" u="sng" kern="1200" dirty="0" smtClean="0">
                <a:solidFill>
                  <a:schemeClr val="tx1"/>
                </a:solidFill>
                <a:latin typeface="+mn-lt"/>
                <a:ea typeface="+mn-ea"/>
                <a:cs typeface="+mn-cs"/>
                <a:hlinkClick r:id="rId3"/>
              </a:rPr>
              <a:t>http://www.jeunesetmedias.ch/fr/offres-et-conseils/base-de-donnees-doffres.html</a:t>
            </a:r>
            <a:r>
              <a:rPr lang="fr-CH" sz="1100" kern="1200" dirty="0" smtClean="0">
                <a:solidFill>
                  <a:schemeClr val="tx1"/>
                </a:solidFill>
                <a:latin typeface="+mn-lt"/>
                <a:ea typeface="+mn-ea"/>
                <a:cs typeface="+mn-cs"/>
              </a:rPr>
              <a:t> fournit aussi des renseignements sur les offres locales.</a:t>
            </a:r>
            <a:endParaRPr lang="de-CH" dirty="0" smtClean="0"/>
          </a:p>
          <a:p>
            <a:pPr marL="0" indent="0">
              <a:buFont typeface="Arial" panose="020B0604020202020204" pitchFamily="34" charset="0"/>
              <a:buNone/>
            </a:pPr>
            <a:endParaRPr lang="de-CH" baseline="0" dirty="0" smtClean="0"/>
          </a:p>
        </p:txBody>
      </p:sp>
    </p:spTree>
    <p:extLst>
      <p:ext uri="{BB962C8B-B14F-4D97-AF65-F5344CB8AC3E}">
        <p14:creationId xmlns="" xmlns:p14="http://schemas.microsoft.com/office/powerpoint/2010/main" val="24606014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100" kern="1200" dirty="0" smtClean="0">
                <a:solidFill>
                  <a:schemeClr val="tx1"/>
                </a:solidFill>
                <a:latin typeface="+mn-lt"/>
                <a:ea typeface="+mn-ea"/>
                <a:cs typeface="+mn-cs"/>
              </a:rPr>
              <a:t>Cette diapositive fournit une liste non exhaustive des prestataires qui proposent des manifestations de formation des parents sur les questions relatives aux médias numériques, à relativement large échelle. Chaque prestataire a son propre profil et met l’accent sur des aspects différents. De nombreuses offres peuvent aussi être complémentaires. Pour en savoir plus, il ne faut pas hésiter à consulter les sites en question.</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47459113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CH" dirty="0"/>
          </a:p>
        </p:txBody>
      </p:sp>
    </p:spTree>
    <p:extLst>
      <p:ext uri="{BB962C8B-B14F-4D97-AF65-F5344CB8AC3E}">
        <p14:creationId xmlns="" xmlns:p14="http://schemas.microsoft.com/office/powerpoint/2010/main" val="2181316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 name="Shape 46"/>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Le dernier inventaire des outils numériques en Suisse montre qu’un très grand nombre de jeunes possèdent un appareil numérique. Notamment le téléphone portable, en tant qu’outil mobile personnel, est très prisé. Etre membre d’un réseau social est également normal pour la majorité des jeunes. Toutefois, la notion de « normalité » en ce qui concerne la possession d’un outil numérique ou la consommation de contenus médiatiques évolue rapidement, de sorte que les résultats d’enquêtes sont rapidement désuets. Cf. Willemse, I., Waller, G., Süss, D., Genner, S., &amp; Huber, A.-L. (2012). JAMES – jeunes, activités, médias – enquête Suisse. Rapport sur les résultats de l'étude JAMES 2012. Zurich: ZHAW. Disponible en ligne : </a:t>
            </a:r>
            <a:r>
              <a:rPr lang="fr-CH" sz="1100" u="none" strike="noStrike" kern="1200" dirty="0" smtClean="0">
                <a:solidFill>
                  <a:schemeClr val="tx1"/>
                </a:solidFill>
                <a:latin typeface="+mn-lt"/>
                <a:ea typeface="+mn-ea"/>
                <a:cs typeface="+mn-cs"/>
                <a:hlinkClick r:id="rId3"/>
              </a:rPr>
              <a:t>http://www.psychologie.zhaw.ch/fileadmin/user_upload/psychologie/Downloads/Forschung/JAMES/JAMES_2013/Rapport_JAMES_2012.pdf</a:t>
            </a:r>
            <a:endParaRPr lang="en-US" sz="11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223595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sz="1100" kern="1200" dirty="0" smtClean="0">
                <a:solidFill>
                  <a:schemeClr val="tx1"/>
                </a:solidFill>
                <a:latin typeface="+mn-lt"/>
                <a:ea typeface="+mn-ea"/>
                <a:cs typeface="+mn-cs"/>
              </a:rPr>
              <a:t>Depuis ses débuts, Internet ne cesse de croître tout en se transformant continuellement.  Dans ce processus évolutif, on distingue plusieurs étapes marquantes. Le Web 1.0 était une plateforme sur laquelle un petit nombre de prestataires (en comparaison du nombre actuel d’acteurs) possédaient une page d’accueil que les utilisateurs pouvaient consulter. Depuis 2005 environ, la situation est très différente, il est notamment beaucoup plus facile pour les utilisateurs de publier leurs propres contenus. Au départ, ces informations individuelles et directes passaient par des blogs, des sites wiki et des réseaux sociaux. Aujourd’hui, l’intervention personnelle se fonde aussi sur une batterie de fonctions comme les commentaires et les évaluations, ainsi que sur l’exploitation automatique des données et des informations laissées par les utilisateurs et repérées au moyen de l’accès personnalisé. Les utilisateurs d’Internet révèlent sans nécessairement en prendre conscience de nombreuses informations personnelles. En outre, Internet n’est plus seulement un lieu où l’on obtient des informations, mais aussi une source de logiciels et d’applications avec des fonctionnalités performantes dans la fenêtre du navigateur. La fin de ces développements n’est pas en vue.</a:t>
            </a:r>
            <a:endParaRPr lang="en-US" sz="1100" kern="1200" dirty="0" smtClean="0">
              <a:solidFill>
                <a:schemeClr val="tx1"/>
              </a:solidFill>
              <a:latin typeface="+mn-lt"/>
              <a:ea typeface="+mn-ea"/>
              <a:cs typeface="+mn-cs"/>
            </a:endParaRPr>
          </a:p>
        </p:txBody>
      </p:sp>
    </p:spTree>
    <p:extLst>
      <p:ext uri="{BB962C8B-B14F-4D97-AF65-F5344CB8AC3E}">
        <p14:creationId xmlns="" xmlns:p14="http://schemas.microsoft.com/office/powerpoint/2010/main" val="2348272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spcAft>
                <a:spcPts val="0"/>
              </a:spcAft>
            </a:pPr>
            <a:r>
              <a:rPr lang="fr-CH" sz="1100" kern="1200" dirty="0" smtClean="0">
                <a:solidFill>
                  <a:srgbClr val="000000"/>
                </a:solidFill>
                <a:latin typeface="+mn-lt"/>
                <a:ea typeface="Calibri"/>
                <a:cs typeface="Times New Roman"/>
              </a:rPr>
              <a:t>Il n’est pas facile d’apprécier les opportunités et les risques inhérents aux médias numériques. On est facilement tenté d’en soupeser les avantages et les inconvénients. Pourtant, ce n’est pas judicieux, car certains avantages des médias numériques peuvent comporter certains risques. Il vaut donc mieux réfléchir à la meilleure façon de tirer profit des opportunités offertes, sans pour autant s’exposer aux risques qui les accompagnent. Pour éviter les risques, il faut tout d’abord en prendre connaissance. Des exemples vécus permettent de bien illustrer ce fait. </a:t>
            </a:r>
            <a:endParaRPr lang="en-US" sz="1100" dirty="0" smtClean="0">
              <a:latin typeface="Times New Roman"/>
              <a:ea typeface="Times New Roman"/>
            </a:endParaRPr>
          </a:p>
        </p:txBody>
      </p:sp>
    </p:spTree>
    <p:extLst>
      <p:ext uri="{BB962C8B-B14F-4D97-AF65-F5344CB8AC3E}">
        <p14:creationId xmlns="" xmlns:p14="http://schemas.microsoft.com/office/powerpoint/2010/main" val="3815478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p:spPr>
        <p:txBody>
          <a:bodyPr lIns="91425" tIns="91425" rIns="91425" bIns="91425" anchor="b" anchorCtr="0"/>
          <a:lstStyle>
            <a:lvl1pPr>
              <a:buSzPct val="100000"/>
              <a:defRPr sz="340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a:lnSpc>
                <a:spcPct val="140000"/>
              </a:lnSpc>
              <a:buSzPct val="100000"/>
              <a:defRPr sz="2200">
                <a:solidFill>
                  <a:srgbClr val="1A1A1A"/>
                </a:solidFill>
              </a:defRPr>
            </a:lvl1pPr>
            <a:lvl2pPr indent="457200">
              <a:buSzPct val="100000"/>
              <a:defRPr sz="2200"/>
            </a:lvl2pPr>
            <a:lvl3pPr indent="914400">
              <a:buSzPct val="100000"/>
              <a:defRPr sz="2200"/>
            </a:lvl3pPr>
            <a:lvl4pPr indent="1371600">
              <a:buSzPct val="100000"/>
              <a:defRPr sz="2200"/>
            </a:lvl4pPr>
            <a:lvl5pPr>
              <a:buSzPct val="100000"/>
              <a:defRPr sz="2200"/>
            </a:lvl5pPr>
            <a:lvl6pPr>
              <a:buSzPct val="100000"/>
              <a:defRPr sz="2200"/>
            </a:lvl6pPr>
            <a:lvl7pPr>
              <a:buSzPct val="100000"/>
              <a:defRPr sz="2200"/>
            </a:lvl7pPr>
            <a:lvl8pPr>
              <a:buSzPct val="100000"/>
              <a:defRPr sz="2200"/>
            </a:lvl8pPr>
            <a:lvl9pPr>
              <a:buSzPct val="100000"/>
              <a:defRPr sz="2200"/>
            </a:lvl9pPr>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5" name="Shape 15"/>
          <p:cNvSpPr txBox="1">
            <a:spLocks noGrp="1"/>
          </p:cNvSpPr>
          <p:nvPr>
            <p:ph type="body" idx="1"/>
          </p:nvPr>
        </p:nvSpPr>
        <p:spPr>
          <a:xfrm>
            <a:off x="457200" y="1600200"/>
            <a:ext cx="3994500" cy="4967700"/>
          </a:xfrm>
          <a:prstGeom prst="rect">
            <a:avLst/>
          </a:prstGeom>
        </p:spPr>
        <p:txBody>
          <a:bodyPr lIns="91425" tIns="91425" rIns="91425" bIns="91425" anchor="t" anchorCtr="0"/>
          <a:lstStyle>
            <a:lvl1pPr>
              <a:lnSpc>
                <a:spcPct val="140000"/>
              </a:lnSpc>
              <a:defRPr/>
            </a:lvl1pPr>
            <a:lvl2pPr>
              <a:defRPr/>
            </a:lvl2pPr>
            <a:lvl3pPr>
              <a:defRPr/>
            </a:lvl3pPr>
            <a:lvl4pPr>
              <a:defRPr/>
            </a:lvl4pPr>
            <a:lvl5pPr>
              <a:defRPr/>
            </a:lvl5pPr>
            <a:lvl6pPr>
              <a:defRPr/>
            </a:lvl6pPr>
            <a:lvl7pPr>
              <a:defRPr/>
            </a:lvl7pPr>
            <a:lvl8pPr>
              <a:defRPr/>
            </a:lvl8pPr>
            <a:lvl9pPr>
              <a:defRPr/>
            </a:lvl9pPr>
          </a:lstStyle>
          <a:p>
            <a:endParaRPr dirty="0"/>
          </a:p>
        </p:txBody>
      </p:sp>
      <p:sp>
        <p:nvSpPr>
          <p:cNvPr id="16" name="Shape 16"/>
          <p:cNvSpPr txBox="1">
            <a:spLocks noGrp="1"/>
          </p:cNvSpPr>
          <p:nvPr>
            <p:ph type="body" idx="2"/>
          </p:nvPr>
        </p:nvSpPr>
        <p:spPr>
          <a:xfrm>
            <a:off x="4692273" y="1600200"/>
            <a:ext cx="3994500" cy="4967700"/>
          </a:xfrm>
          <a:prstGeom prst="rect">
            <a:avLst/>
          </a:prstGeom>
        </p:spPr>
        <p:txBody>
          <a:bodyPr lIns="91425" tIns="91425" rIns="91425" bIns="91425" anchor="t" anchorCtr="0"/>
          <a:lstStyle>
            <a:lvl1pPr>
              <a:lnSpc>
                <a:spcPct val="140000"/>
              </a:lnSpc>
              <a:defRPr/>
            </a:lvl1pPr>
            <a:lvl2pPr>
              <a:defRPr/>
            </a:lvl2pPr>
            <a:lvl3pPr>
              <a:defRPr/>
            </a:lvl3pPr>
            <a:lvl4pPr>
              <a:defRPr/>
            </a:lvl4pPr>
            <a:lvl5pPr>
              <a:defRPr/>
            </a:lvl5pPr>
            <a:lvl6pPr>
              <a:defRPr/>
            </a:lvl6pPr>
            <a:lvl7pPr>
              <a:defRPr/>
            </a:lvl7pPr>
            <a:lvl8pPr>
              <a:defRPr/>
            </a:lvl8pPr>
            <a:lvl9pPr>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700"/>
          </a:xfrm>
          <a:prstGeom prst="rect">
            <a:avLst/>
          </a:prstGeom>
        </p:spPr>
        <p:txBody>
          <a:bodyPr lIns="91425" tIns="91425" rIns="91425" bIns="91425" anchor="t" anchorCtr="0"/>
          <a:lstStyle>
            <a:lvl1pPr marL="285750" indent="-171450" algn="ctr">
              <a:spcBef>
                <a:spcPts val="360"/>
              </a:spcBef>
              <a:buSzPct val="100000"/>
              <a:buNone/>
              <a:defRPr sz="1800"/>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Titelfolie">
    <p:spTree>
      <p:nvGrpSpPr>
        <p:cNvPr id="1" name=""/>
        <p:cNvGrpSpPr/>
        <p:nvPr/>
      </p:nvGrpSpPr>
      <p:grpSpPr>
        <a:xfrm>
          <a:off x="0" y="0"/>
          <a:ext cx="0" cy="0"/>
          <a:chOff x="0" y="0"/>
          <a:chExt cx="0" cy="0"/>
        </a:xfrm>
      </p:grpSpPr>
      <p:pic>
        <p:nvPicPr>
          <p:cNvPr id="7" name="Grafik 6" descr="Frau_mit_Handy.jpg"/>
          <p:cNvPicPr>
            <a:picLocks noChangeAspect="1"/>
          </p:cNvPicPr>
          <p:nvPr userDrawn="1"/>
        </p:nvPicPr>
        <p:blipFill>
          <a:blip r:embed="rId2" cstate="print"/>
          <a:stretch>
            <a:fillRect/>
          </a:stretch>
        </p:blipFill>
        <p:spPr>
          <a:xfrm>
            <a:off x="1349" y="1869847"/>
            <a:ext cx="9141301" cy="4988153"/>
          </a:xfrm>
          <a:prstGeom prst="rect">
            <a:avLst/>
          </a:prstGeom>
        </p:spPr>
      </p:pic>
      <p:sp>
        <p:nvSpPr>
          <p:cNvPr id="8" name="Rectangle 17"/>
          <p:cNvSpPr>
            <a:spLocks noChangeArrowheads="1"/>
          </p:cNvSpPr>
          <p:nvPr userDrawn="1"/>
        </p:nvSpPr>
        <p:spPr bwMode="auto">
          <a:xfrm>
            <a:off x="0" y="0"/>
            <a:ext cx="9144000" cy="1916832"/>
          </a:xfrm>
          <a:prstGeom prst="rect">
            <a:avLst/>
          </a:prstGeom>
          <a:solidFill>
            <a:srgbClr val="F8F01B"/>
          </a:solidFill>
          <a:ln w="9525">
            <a:noFill/>
            <a:miter lim="800000"/>
            <a:headEnd/>
            <a:tailEnd/>
          </a:ln>
        </p:spPr>
        <p:txBody>
          <a:bodyPr wrap="none" lIns="87273" tIns="43637" rIns="87273" bIns="43637" anchor="ctr"/>
          <a:lstStyle/>
          <a:p>
            <a:pPr defTabSz="914288"/>
            <a:endParaRPr lang="de-CH" sz="1800" kern="1200">
              <a:latin typeface="Lucida Grande"/>
              <a:cs typeface="+mn-cs"/>
            </a:endParaRPr>
          </a:p>
        </p:txBody>
      </p:sp>
      <p:sp>
        <p:nvSpPr>
          <p:cNvPr id="13" name="Textplatzhalter 12"/>
          <p:cNvSpPr>
            <a:spLocks noGrp="1"/>
          </p:cNvSpPr>
          <p:nvPr>
            <p:ph type="body" sz="quarter" idx="10" hasCustomPrompt="1"/>
          </p:nvPr>
        </p:nvSpPr>
        <p:spPr>
          <a:xfrm>
            <a:off x="643680" y="471176"/>
            <a:ext cx="7839360" cy="725684"/>
          </a:xfrm>
          <a:prstGeom prst="rect">
            <a:avLst/>
          </a:prstGeom>
        </p:spPr>
        <p:txBody>
          <a:bodyPr lIns="0" tIns="0" rIns="0" bIns="0"/>
          <a:lstStyle>
            <a:lvl1pPr marL="0" indent="0">
              <a:spcBef>
                <a:spcPts val="0"/>
              </a:spcBef>
              <a:buNone/>
              <a:defRPr sz="2300" b="1" cap="all" baseline="0">
                <a:latin typeface="Arial" pitchFamily="34" charset="0"/>
                <a:cs typeface="Arial" pitchFamily="34" charset="0"/>
              </a:defRPr>
            </a:lvl1pPr>
          </a:lstStyle>
          <a:p>
            <a:pPr lvl="0"/>
            <a:r>
              <a:rPr lang="de-DE" dirty="0" smtClean="0"/>
              <a:t>TITEL</a:t>
            </a:r>
          </a:p>
          <a:p>
            <a:pPr lvl="0"/>
            <a:endParaRPr lang="de-CH" dirty="0"/>
          </a:p>
        </p:txBody>
      </p:sp>
      <p:sp>
        <p:nvSpPr>
          <p:cNvPr id="15" name="Textplatzhalter 14"/>
          <p:cNvSpPr>
            <a:spLocks noGrp="1"/>
          </p:cNvSpPr>
          <p:nvPr>
            <p:ph type="body" sz="quarter" idx="11" hasCustomPrompt="1"/>
          </p:nvPr>
        </p:nvSpPr>
        <p:spPr>
          <a:xfrm>
            <a:off x="617760" y="1334741"/>
            <a:ext cx="7839360" cy="393078"/>
          </a:xfrm>
          <a:prstGeom prst="rect">
            <a:avLst/>
          </a:prstGeom>
        </p:spPr>
        <p:txBody>
          <a:bodyPr lIns="0" tIns="0" rIns="0" bIns="0"/>
          <a:lstStyle>
            <a:lvl1pPr marL="0" indent="0">
              <a:spcBef>
                <a:spcPts val="0"/>
              </a:spcBef>
              <a:buNone/>
              <a:defRPr sz="1700" cap="all" baseline="0">
                <a:latin typeface="Arial" pitchFamily="34" charset="0"/>
                <a:cs typeface="Arial" pitchFamily="34" charset="0"/>
              </a:defRPr>
            </a:lvl1pPr>
          </a:lstStyle>
          <a:p>
            <a:pPr lvl="0"/>
            <a:r>
              <a:rPr lang="de-DE" dirty="0" smtClean="0"/>
              <a:t>ERGÄNZUNG TITEL</a:t>
            </a:r>
            <a:endParaRPr lang="de-CH" dirty="0"/>
          </a:p>
        </p:txBody>
      </p:sp>
      <p:pic>
        <p:nvPicPr>
          <p:cNvPr id="10" name="Picture 18" descr="logo_JM_rz_d"/>
          <p:cNvPicPr>
            <a:picLocks noChangeAspect="1" noChangeArrowheads="1"/>
          </p:cNvPicPr>
          <p:nvPr userDrawn="1"/>
        </p:nvPicPr>
        <p:blipFill>
          <a:blip r:embed="rId3" cstate="print"/>
          <a:stretch>
            <a:fillRect/>
          </a:stretch>
        </p:blipFill>
        <p:spPr bwMode="auto">
          <a:xfrm>
            <a:off x="6662160" y="4773770"/>
            <a:ext cx="2285999" cy="1925673"/>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p:spPr>
        <p:txBody>
          <a:bodyPr lIns="91425" tIns="91425" rIns="91425" bIns="91425" anchor="b" anchorCtr="0"/>
          <a:lstStyle>
            <a:lvl1pPr marL="0">
              <a:buClr>
                <a:schemeClr val="dk1"/>
              </a:buClr>
              <a:buSzPct val="100000"/>
              <a:buNone/>
              <a:defRPr sz="3200" b="1">
                <a:solidFill>
                  <a:schemeClr val="dk1"/>
                </a:solidFill>
              </a:defRPr>
            </a:lvl1pPr>
            <a:lvl2pPr marL="0" indent="228600">
              <a:buClr>
                <a:schemeClr val="dk1"/>
              </a:buClr>
              <a:buSzPct val="100000"/>
              <a:buNone/>
              <a:defRPr sz="3600" b="1">
                <a:solidFill>
                  <a:schemeClr val="dk1"/>
                </a:solidFill>
              </a:defRPr>
            </a:lvl2pPr>
            <a:lvl3pPr marL="0" indent="228600">
              <a:buClr>
                <a:schemeClr val="dk1"/>
              </a:buClr>
              <a:buSzPct val="100000"/>
              <a:buNone/>
              <a:defRPr sz="3600" b="1">
                <a:solidFill>
                  <a:schemeClr val="dk1"/>
                </a:solidFill>
              </a:defRPr>
            </a:lvl3pPr>
            <a:lvl4pPr marL="0" indent="228600">
              <a:buClr>
                <a:schemeClr val="dk1"/>
              </a:buClr>
              <a:buSzPct val="100000"/>
              <a:buNone/>
              <a:defRPr sz="3600" b="1">
                <a:solidFill>
                  <a:schemeClr val="dk1"/>
                </a:solidFill>
              </a:defRPr>
            </a:lvl4pPr>
            <a:lvl5pPr marL="0" indent="228600">
              <a:buClr>
                <a:schemeClr val="dk1"/>
              </a:buClr>
              <a:buSzPct val="100000"/>
              <a:buNone/>
              <a:defRPr sz="3600" b="1">
                <a:solidFill>
                  <a:schemeClr val="dk1"/>
                </a:solidFill>
              </a:defRPr>
            </a:lvl5pPr>
            <a:lvl6pPr marL="0" indent="228600">
              <a:buClr>
                <a:schemeClr val="dk1"/>
              </a:buClr>
              <a:buSzPct val="100000"/>
              <a:buNone/>
              <a:defRPr sz="3600" b="1">
                <a:solidFill>
                  <a:schemeClr val="dk1"/>
                </a:solidFill>
              </a:defRPr>
            </a:lvl6pPr>
            <a:lvl7pPr marL="0" indent="228600">
              <a:buClr>
                <a:schemeClr val="dk1"/>
              </a:buClr>
              <a:buSzPct val="100000"/>
              <a:buNone/>
              <a:defRPr sz="3600" b="1">
                <a:solidFill>
                  <a:schemeClr val="dk1"/>
                </a:solidFill>
              </a:defRPr>
            </a:lvl7pPr>
            <a:lvl8pPr marL="0" indent="228600">
              <a:buClr>
                <a:schemeClr val="dk1"/>
              </a:buClr>
              <a:buSzPct val="100000"/>
              <a:buNone/>
              <a:defRPr sz="3600" b="1">
                <a:solidFill>
                  <a:schemeClr val="dk1"/>
                </a:solidFill>
              </a:defRPr>
            </a:lvl8pPr>
            <a:lvl9pPr marL="0" indent="228600">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marL="342900" indent="-152400">
              <a:lnSpc>
                <a:spcPct val="150000"/>
              </a:lnSpc>
              <a:spcBef>
                <a:spcPts val="600"/>
              </a:spcBef>
              <a:buClr>
                <a:schemeClr val="dk1"/>
              </a:buClr>
              <a:buSzPct val="100000"/>
              <a:defRPr sz="2200">
                <a:solidFill>
                  <a:schemeClr val="dk1"/>
                </a:solidFill>
              </a:defRPr>
            </a:lvl1pPr>
            <a:lvl2pPr marL="742950" indent="-133350">
              <a:lnSpc>
                <a:spcPct val="150000"/>
              </a:lnSpc>
              <a:spcBef>
                <a:spcPts val="480"/>
              </a:spcBef>
              <a:buClr>
                <a:schemeClr val="dk1"/>
              </a:buClr>
              <a:buSzPct val="100000"/>
              <a:defRPr sz="2200">
                <a:solidFill>
                  <a:schemeClr val="dk1"/>
                </a:solidFill>
              </a:defRPr>
            </a:lvl2pPr>
            <a:lvl3pPr marL="1143000" indent="-76200">
              <a:lnSpc>
                <a:spcPct val="150000"/>
              </a:lnSpc>
              <a:spcBef>
                <a:spcPts val="480"/>
              </a:spcBef>
              <a:buClr>
                <a:schemeClr val="dk1"/>
              </a:buClr>
              <a:buSzPct val="100000"/>
              <a:defRPr sz="2200">
                <a:solidFill>
                  <a:schemeClr val="dk1"/>
                </a:solidFill>
              </a:defRPr>
            </a:lvl3pPr>
            <a:lvl4pPr marL="1600200" indent="-114300">
              <a:lnSpc>
                <a:spcPct val="150000"/>
              </a:lnSpc>
              <a:spcBef>
                <a:spcPts val="360"/>
              </a:spcBef>
              <a:buClr>
                <a:schemeClr val="dk1"/>
              </a:buClr>
              <a:buSzPct val="100000"/>
              <a:defRPr sz="2200">
                <a:solidFill>
                  <a:schemeClr val="dk1"/>
                </a:solidFill>
              </a:defRPr>
            </a:lvl4pPr>
            <a:lvl5pPr marL="2057400" indent="-114300">
              <a:lnSpc>
                <a:spcPct val="150000"/>
              </a:lnSpc>
              <a:spcBef>
                <a:spcPts val="360"/>
              </a:spcBef>
              <a:buClr>
                <a:schemeClr val="dk1"/>
              </a:buClr>
              <a:buSzPct val="100000"/>
              <a:defRPr sz="2200">
                <a:solidFill>
                  <a:schemeClr val="dk1"/>
                </a:solidFill>
              </a:defRPr>
            </a:lvl5pPr>
            <a:lvl6pPr marL="2514600" indent="-114300">
              <a:lnSpc>
                <a:spcPct val="150000"/>
              </a:lnSpc>
              <a:spcBef>
                <a:spcPts val="360"/>
              </a:spcBef>
              <a:buClr>
                <a:schemeClr val="dk1"/>
              </a:buClr>
              <a:buSzPct val="100000"/>
              <a:defRPr sz="2200">
                <a:solidFill>
                  <a:schemeClr val="dk1"/>
                </a:solidFill>
              </a:defRPr>
            </a:lvl6pPr>
            <a:lvl7pPr marL="2971800" indent="-114300">
              <a:lnSpc>
                <a:spcPct val="150000"/>
              </a:lnSpc>
              <a:spcBef>
                <a:spcPts val="360"/>
              </a:spcBef>
              <a:buClr>
                <a:schemeClr val="dk1"/>
              </a:buClr>
              <a:buSzPct val="100000"/>
              <a:defRPr sz="2200">
                <a:solidFill>
                  <a:schemeClr val="dk1"/>
                </a:solidFill>
              </a:defRPr>
            </a:lvl7pPr>
            <a:lvl8pPr marL="3429000" indent="-114300">
              <a:lnSpc>
                <a:spcPct val="150000"/>
              </a:lnSpc>
              <a:spcBef>
                <a:spcPts val="360"/>
              </a:spcBef>
              <a:buClr>
                <a:schemeClr val="dk1"/>
              </a:buClr>
              <a:buSzPct val="100000"/>
              <a:defRPr sz="2200">
                <a:solidFill>
                  <a:schemeClr val="dk1"/>
                </a:solidFill>
              </a:defRPr>
            </a:lvl8pPr>
            <a:lvl9pPr marL="3886200" indent="-114300">
              <a:lnSpc>
                <a:spcPct val="150000"/>
              </a:lnSpc>
              <a:spcBef>
                <a:spcPts val="360"/>
              </a:spcBef>
              <a:buClr>
                <a:schemeClr val="dk1"/>
              </a:buClr>
              <a:buSzPct val="100000"/>
              <a:defRPr sz="2200">
                <a:solidFill>
                  <a:schemeClr val="dk1"/>
                </a:solidFill>
              </a:defRPr>
            </a:lvl9pPr>
          </a:lstStyle>
          <a:p>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L="533400" marR="0" indent="-342900" algn="l" rtl="0">
        <a:lnSpc>
          <a:spcPct val="100000"/>
        </a:lnSpc>
        <a:spcBef>
          <a:spcPts val="0"/>
        </a:spcBef>
        <a:spcAft>
          <a:spcPts val="0"/>
        </a:spcAft>
        <a:buFont typeface="Arial" panose="020B0604020202020204" pitchFamily="34" charset="0"/>
        <a:buChar char="•"/>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fik 6" descr="Frau_mit_Handy.jpg"/>
          <p:cNvPicPr>
            <a:picLocks noChangeAspect="1"/>
          </p:cNvPicPr>
          <p:nvPr/>
        </p:nvPicPr>
        <p:blipFill>
          <a:blip r:embed="rId3" cstate="print"/>
          <a:stretch>
            <a:fillRect/>
          </a:stretch>
        </p:blipFill>
        <p:spPr>
          <a:xfrm>
            <a:off x="1349" y="1869847"/>
            <a:ext cx="9141301" cy="4988153"/>
          </a:xfrm>
          <a:prstGeom prst="rect">
            <a:avLst/>
          </a:prstGeom>
        </p:spPr>
      </p:pic>
      <p:sp>
        <p:nvSpPr>
          <p:cNvPr id="8" name="Rectangle 17"/>
          <p:cNvSpPr>
            <a:spLocks noChangeArrowheads="1"/>
          </p:cNvSpPr>
          <p:nvPr/>
        </p:nvSpPr>
        <p:spPr bwMode="auto">
          <a:xfrm>
            <a:off x="0" y="0"/>
            <a:ext cx="9144000" cy="1916832"/>
          </a:xfrm>
          <a:prstGeom prst="rect">
            <a:avLst/>
          </a:prstGeom>
          <a:solidFill>
            <a:srgbClr val="F8F01B"/>
          </a:solidFill>
          <a:ln w="9525">
            <a:noFill/>
            <a:miter lim="800000"/>
            <a:headEnd/>
            <a:tailEnd/>
          </a:ln>
        </p:spPr>
        <p:txBody>
          <a:bodyPr wrap="none" lIns="87273" tIns="43637" rIns="87273" bIns="43637" anchor="ctr"/>
          <a:lstStyle/>
          <a:p>
            <a:pPr defTabSz="914288"/>
            <a:endParaRPr lang="de-CH" sz="1800" kern="1200">
              <a:latin typeface="Lucida Grande"/>
              <a:cs typeface="+mn-cs"/>
            </a:endParaRPr>
          </a:p>
        </p:txBody>
      </p:sp>
      <p:pic>
        <p:nvPicPr>
          <p:cNvPr id="5" name="Picture 18" descr="logo_JM_rz_d"/>
          <p:cNvPicPr>
            <a:picLocks noChangeAspect="1" noChangeArrowheads="1"/>
          </p:cNvPicPr>
          <p:nvPr/>
        </p:nvPicPr>
        <p:blipFill>
          <a:blip r:embed="rId4" cstate="print"/>
          <a:stretch>
            <a:fillRect/>
          </a:stretch>
        </p:blipFill>
        <p:spPr bwMode="auto">
          <a:xfrm>
            <a:off x="6662272" y="4773770"/>
            <a:ext cx="2285999" cy="1925673"/>
          </a:xfrm>
          <a:prstGeom prst="rect">
            <a:avLst/>
          </a:prstGeom>
          <a:noFill/>
        </p:spPr>
      </p:pic>
    </p:spTree>
  </p:cSld>
  <p:clrMap bg1="lt1" tx1="dk1" bg2="lt2" tx2="dk2" accent1="accent1" accent2="accent2" accent3="accent3" accent4="accent4" accent5="accent5" accent6="accent6" hlink="hlink" folHlink="folHlink"/>
  <p:sldLayoutIdLst>
    <p:sldLayoutId id="2147483657" r:id="rId1"/>
  </p:sldLayoutIdLst>
  <p:hf hdr="0"/>
  <p:txStyles>
    <p:titleStyle>
      <a:lvl1pPr algn="l" rtl="0" eaLnBrk="1" fontAlgn="base" hangingPunct="1">
        <a:spcBef>
          <a:spcPct val="0"/>
        </a:spcBef>
        <a:spcAft>
          <a:spcPct val="0"/>
        </a:spcAft>
        <a:defRPr sz="2300" b="1">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4200">
          <a:solidFill>
            <a:schemeClr val="tx2"/>
          </a:solidFill>
          <a:latin typeface="Lucida Grande" pitchFamily="28" charset="0"/>
          <a:ea typeface="ヒラギノ角ゴ Pro W3" pitchFamily="28" charset="-128"/>
        </a:defRPr>
      </a:lvl2pPr>
      <a:lvl3pPr algn="ctr" rtl="0" eaLnBrk="1" fontAlgn="base" hangingPunct="1">
        <a:spcBef>
          <a:spcPct val="0"/>
        </a:spcBef>
        <a:spcAft>
          <a:spcPct val="0"/>
        </a:spcAft>
        <a:defRPr sz="4200">
          <a:solidFill>
            <a:schemeClr val="tx2"/>
          </a:solidFill>
          <a:latin typeface="Lucida Grande" pitchFamily="28" charset="0"/>
          <a:ea typeface="ヒラギノ角ゴ Pro W3" pitchFamily="28" charset="-128"/>
        </a:defRPr>
      </a:lvl3pPr>
      <a:lvl4pPr algn="ctr" rtl="0" eaLnBrk="1" fontAlgn="base" hangingPunct="1">
        <a:spcBef>
          <a:spcPct val="0"/>
        </a:spcBef>
        <a:spcAft>
          <a:spcPct val="0"/>
        </a:spcAft>
        <a:defRPr sz="4200">
          <a:solidFill>
            <a:schemeClr val="tx2"/>
          </a:solidFill>
          <a:latin typeface="Lucida Grande" pitchFamily="28" charset="0"/>
          <a:ea typeface="ヒラギノ角ゴ Pro W3" pitchFamily="28" charset="-128"/>
        </a:defRPr>
      </a:lvl4pPr>
      <a:lvl5pPr algn="ctr" rtl="0" eaLnBrk="1" fontAlgn="base" hangingPunct="1">
        <a:spcBef>
          <a:spcPct val="0"/>
        </a:spcBef>
        <a:spcAft>
          <a:spcPct val="0"/>
        </a:spcAft>
        <a:defRPr sz="4200">
          <a:solidFill>
            <a:schemeClr val="tx2"/>
          </a:solidFill>
          <a:latin typeface="Lucida Grande" pitchFamily="28" charset="0"/>
          <a:ea typeface="ヒラギノ角ゴ Pro W3" pitchFamily="28" charset="-128"/>
        </a:defRPr>
      </a:lvl5pPr>
      <a:lvl6pPr marL="436369" algn="ctr" rtl="0" eaLnBrk="1" fontAlgn="base" hangingPunct="1">
        <a:spcBef>
          <a:spcPct val="0"/>
        </a:spcBef>
        <a:spcAft>
          <a:spcPct val="0"/>
        </a:spcAft>
        <a:defRPr sz="4200">
          <a:solidFill>
            <a:schemeClr val="tx2"/>
          </a:solidFill>
          <a:latin typeface="Lucida Grande" pitchFamily="28" charset="0"/>
          <a:ea typeface="ヒラギノ角ゴ Pro W3" pitchFamily="28" charset="-128"/>
        </a:defRPr>
      </a:lvl6pPr>
      <a:lvl7pPr marL="872736" algn="ctr" rtl="0" eaLnBrk="1" fontAlgn="base" hangingPunct="1">
        <a:spcBef>
          <a:spcPct val="0"/>
        </a:spcBef>
        <a:spcAft>
          <a:spcPct val="0"/>
        </a:spcAft>
        <a:defRPr sz="4200">
          <a:solidFill>
            <a:schemeClr val="tx2"/>
          </a:solidFill>
          <a:latin typeface="Lucida Grande" pitchFamily="28" charset="0"/>
          <a:ea typeface="ヒラギノ角ゴ Pro W3" pitchFamily="28" charset="-128"/>
        </a:defRPr>
      </a:lvl7pPr>
      <a:lvl8pPr marL="1309105" algn="ctr" rtl="0" eaLnBrk="1" fontAlgn="base" hangingPunct="1">
        <a:spcBef>
          <a:spcPct val="0"/>
        </a:spcBef>
        <a:spcAft>
          <a:spcPct val="0"/>
        </a:spcAft>
        <a:defRPr sz="4200">
          <a:solidFill>
            <a:schemeClr val="tx2"/>
          </a:solidFill>
          <a:latin typeface="Lucida Grande" pitchFamily="28" charset="0"/>
          <a:ea typeface="ヒラギノ角ゴ Pro W3" pitchFamily="28" charset="-128"/>
        </a:defRPr>
      </a:lvl8pPr>
      <a:lvl9pPr marL="1745473" algn="ctr" rtl="0" eaLnBrk="1" fontAlgn="base" hangingPunct="1">
        <a:spcBef>
          <a:spcPct val="0"/>
        </a:spcBef>
        <a:spcAft>
          <a:spcPct val="0"/>
        </a:spcAft>
        <a:defRPr sz="4200">
          <a:solidFill>
            <a:schemeClr val="tx2"/>
          </a:solidFill>
          <a:latin typeface="Lucida Grande" pitchFamily="28" charset="0"/>
          <a:ea typeface="ヒラギノ角ゴ Pro W3" pitchFamily="28" charset="-128"/>
        </a:defRPr>
      </a:lvl9pPr>
    </p:titleStyle>
    <p:bodyStyle>
      <a:lvl1pPr marL="327276" indent="-327276" algn="l" rtl="0" eaLnBrk="1" fontAlgn="base" hangingPunct="1">
        <a:spcBef>
          <a:spcPct val="20000"/>
        </a:spcBef>
        <a:spcAft>
          <a:spcPct val="0"/>
        </a:spcAft>
        <a:buChar char="•"/>
        <a:defRPr sz="3100">
          <a:solidFill>
            <a:schemeClr val="tx1"/>
          </a:solidFill>
          <a:latin typeface="+mn-lt"/>
          <a:ea typeface="+mn-ea"/>
          <a:cs typeface="+mn-cs"/>
        </a:defRPr>
      </a:lvl1pPr>
      <a:lvl2pPr marL="709098" indent="-272730" algn="l" rtl="0" eaLnBrk="1" fontAlgn="base" hangingPunct="1">
        <a:spcBef>
          <a:spcPct val="20000"/>
        </a:spcBef>
        <a:spcAft>
          <a:spcPct val="0"/>
        </a:spcAft>
        <a:buChar char="–"/>
        <a:defRPr sz="2600">
          <a:solidFill>
            <a:schemeClr val="tx1"/>
          </a:solidFill>
          <a:latin typeface="+mn-lt"/>
          <a:ea typeface="+mn-ea"/>
        </a:defRPr>
      </a:lvl2pPr>
      <a:lvl3pPr marL="1090921" indent="-218184" algn="l" rtl="0" eaLnBrk="1" fontAlgn="base" hangingPunct="1">
        <a:spcBef>
          <a:spcPct val="20000"/>
        </a:spcBef>
        <a:spcAft>
          <a:spcPct val="0"/>
        </a:spcAft>
        <a:buChar char="•"/>
        <a:defRPr sz="2300">
          <a:solidFill>
            <a:schemeClr val="tx1"/>
          </a:solidFill>
          <a:latin typeface="+mn-lt"/>
          <a:ea typeface="+mn-ea"/>
        </a:defRPr>
      </a:lvl3pPr>
      <a:lvl4pPr marL="1527288" indent="-218184" algn="l" rtl="0" eaLnBrk="1" fontAlgn="base" hangingPunct="1">
        <a:spcBef>
          <a:spcPct val="20000"/>
        </a:spcBef>
        <a:spcAft>
          <a:spcPct val="0"/>
        </a:spcAft>
        <a:buChar char="–"/>
        <a:defRPr sz="1900">
          <a:solidFill>
            <a:schemeClr val="tx1"/>
          </a:solidFill>
          <a:latin typeface="+mn-lt"/>
          <a:ea typeface="+mn-ea"/>
        </a:defRPr>
      </a:lvl4pPr>
      <a:lvl5pPr marL="1963657" indent="-218184" algn="l" rtl="0" eaLnBrk="1" fontAlgn="base" hangingPunct="1">
        <a:spcBef>
          <a:spcPct val="20000"/>
        </a:spcBef>
        <a:spcAft>
          <a:spcPct val="0"/>
        </a:spcAft>
        <a:buChar char="»"/>
        <a:defRPr sz="1900">
          <a:solidFill>
            <a:schemeClr val="tx1"/>
          </a:solidFill>
          <a:latin typeface="+mn-lt"/>
          <a:ea typeface="+mn-ea"/>
        </a:defRPr>
      </a:lvl5pPr>
      <a:lvl6pPr marL="2400025" indent="-218184" algn="l" rtl="0" eaLnBrk="1" fontAlgn="base" hangingPunct="1">
        <a:spcBef>
          <a:spcPct val="20000"/>
        </a:spcBef>
        <a:spcAft>
          <a:spcPct val="0"/>
        </a:spcAft>
        <a:buChar char="»"/>
        <a:defRPr sz="1900">
          <a:solidFill>
            <a:schemeClr val="tx1"/>
          </a:solidFill>
          <a:latin typeface="+mn-lt"/>
          <a:ea typeface="+mn-ea"/>
        </a:defRPr>
      </a:lvl6pPr>
      <a:lvl7pPr marL="2836393" indent="-218184" algn="l" rtl="0" eaLnBrk="1" fontAlgn="base" hangingPunct="1">
        <a:spcBef>
          <a:spcPct val="20000"/>
        </a:spcBef>
        <a:spcAft>
          <a:spcPct val="0"/>
        </a:spcAft>
        <a:buChar char="»"/>
        <a:defRPr sz="1900">
          <a:solidFill>
            <a:schemeClr val="tx1"/>
          </a:solidFill>
          <a:latin typeface="+mn-lt"/>
          <a:ea typeface="+mn-ea"/>
        </a:defRPr>
      </a:lvl7pPr>
      <a:lvl8pPr marL="3272762" indent="-218184" algn="l" rtl="0" eaLnBrk="1" fontAlgn="base" hangingPunct="1">
        <a:spcBef>
          <a:spcPct val="20000"/>
        </a:spcBef>
        <a:spcAft>
          <a:spcPct val="0"/>
        </a:spcAft>
        <a:buChar char="»"/>
        <a:defRPr sz="1900">
          <a:solidFill>
            <a:schemeClr val="tx1"/>
          </a:solidFill>
          <a:latin typeface="+mn-lt"/>
          <a:ea typeface="+mn-ea"/>
        </a:defRPr>
      </a:lvl8pPr>
      <a:lvl9pPr marL="3709129" indent="-218184" algn="l" rtl="0" eaLnBrk="1" fontAlgn="base" hangingPunct="1">
        <a:spcBef>
          <a:spcPct val="20000"/>
        </a:spcBef>
        <a:spcAft>
          <a:spcPct val="0"/>
        </a:spcAft>
        <a:buChar char="»"/>
        <a:defRPr sz="1900">
          <a:solidFill>
            <a:schemeClr val="tx1"/>
          </a:solidFill>
          <a:latin typeface="+mn-lt"/>
          <a:ea typeface="+mn-ea"/>
        </a:defRPr>
      </a:lvl9pPr>
    </p:bodyStyle>
    <p:otherStyle>
      <a:defPPr>
        <a:defRPr lang="de-DE"/>
      </a:defPPr>
      <a:lvl1pPr marL="0" algn="l" defTabSz="872736" rtl="0" eaLnBrk="1" latinLnBrk="0" hangingPunct="1">
        <a:defRPr sz="1700" kern="1200">
          <a:solidFill>
            <a:schemeClr val="tx1"/>
          </a:solidFill>
          <a:latin typeface="+mn-lt"/>
          <a:ea typeface="+mn-ea"/>
          <a:cs typeface="+mn-cs"/>
        </a:defRPr>
      </a:lvl1pPr>
      <a:lvl2pPr marL="436369" algn="l" defTabSz="872736" rtl="0" eaLnBrk="1" latinLnBrk="0" hangingPunct="1">
        <a:defRPr sz="1700" kern="1200">
          <a:solidFill>
            <a:schemeClr val="tx1"/>
          </a:solidFill>
          <a:latin typeface="+mn-lt"/>
          <a:ea typeface="+mn-ea"/>
          <a:cs typeface="+mn-cs"/>
        </a:defRPr>
      </a:lvl2pPr>
      <a:lvl3pPr marL="872736" algn="l" defTabSz="872736" rtl="0" eaLnBrk="1" latinLnBrk="0" hangingPunct="1">
        <a:defRPr sz="1700" kern="1200">
          <a:solidFill>
            <a:schemeClr val="tx1"/>
          </a:solidFill>
          <a:latin typeface="+mn-lt"/>
          <a:ea typeface="+mn-ea"/>
          <a:cs typeface="+mn-cs"/>
        </a:defRPr>
      </a:lvl3pPr>
      <a:lvl4pPr marL="1309105" algn="l" defTabSz="872736" rtl="0" eaLnBrk="1" latinLnBrk="0" hangingPunct="1">
        <a:defRPr sz="1700" kern="1200">
          <a:solidFill>
            <a:schemeClr val="tx1"/>
          </a:solidFill>
          <a:latin typeface="+mn-lt"/>
          <a:ea typeface="+mn-ea"/>
          <a:cs typeface="+mn-cs"/>
        </a:defRPr>
      </a:lvl4pPr>
      <a:lvl5pPr marL="1745473" algn="l" defTabSz="872736" rtl="0" eaLnBrk="1" latinLnBrk="0" hangingPunct="1">
        <a:defRPr sz="1700" kern="1200">
          <a:solidFill>
            <a:schemeClr val="tx1"/>
          </a:solidFill>
          <a:latin typeface="+mn-lt"/>
          <a:ea typeface="+mn-ea"/>
          <a:cs typeface="+mn-cs"/>
        </a:defRPr>
      </a:lvl5pPr>
      <a:lvl6pPr marL="2181841" algn="l" defTabSz="872736" rtl="0" eaLnBrk="1" latinLnBrk="0" hangingPunct="1">
        <a:defRPr sz="1700" kern="1200">
          <a:solidFill>
            <a:schemeClr val="tx1"/>
          </a:solidFill>
          <a:latin typeface="+mn-lt"/>
          <a:ea typeface="+mn-ea"/>
          <a:cs typeface="+mn-cs"/>
        </a:defRPr>
      </a:lvl6pPr>
      <a:lvl7pPr marL="2618209" algn="l" defTabSz="872736" rtl="0" eaLnBrk="1" latinLnBrk="0" hangingPunct="1">
        <a:defRPr sz="1700" kern="1200">
          <a:solidFill>
            <a:schemeClr val="tx1"/>
          </a:solidFill>
          <a:latin typeface="+mn-lt"/>
          <a:ea typeface="+mn-ea"/>
          <a:cs typeface="+mn-cs"/>
        </a:defRPr>
      </a:lvl7pPr>
      <a:lvl8pPr marL="3054577" algn="l" defTabSz="872736" rtl="0" eaLnBrk="1" latinLnBrk="0" hangingPunct="1">
        <a:defRPr sz="1700" kern="1200">
          <a:solidFill>
            <a:schemeClr val="tx1"/>
          </a:solidFill>
          <a:latin typeface="+mn-lt"/>
          <a:ea typeface="+mn-ea"/>
          <a:cs typeface="+mn-cs"/>
        </a:defRPr>
      </a:lvl8pPr>
      <a:lvl9pPr marL="3490945" algn="l" defTabSz="872736"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www.youtube.com/watch?v=mztJnVXKP5U" TargetMode="External"/><Relationship Id="rId3" Type="http://schemas.openxmlformats.org/officeDocument/2006/relationships/hyperlink" Target="http://www.youtube.com/watch?v=tixkem59YZs" TargetMode="External"/><Relationship Id="rId7" Type="http://schemas.openxmlformats.org/officeDocument/2006/relationships/hyperlink" Target="https://www.youtube.com/watch?v=k6qmvDpc--c"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www.youtube.com/watch?v=eSWKl3GLSkA" TargetMode="External"/><Relationship Id="rId5" Type="http://schemas.openxmlformats.org/officeDocument/2006/relationships/hyperlink" Target="http://www.youtube.com/watch?v=QZr57hyYf7o" TargetMode="External"/><Relationship Id="rId4" Type="http://schemas.openxmlformats.org/officeDocument/2006/relationships/hyperlink" Target="http://www.youtube.com/watch?v=xdko3MX8MJI" TargetMode="External"/><Relationship Id="rId9" Type="http://schemas.openxmlformats.org/officeDocument/2006/relationships/hyperlink" Target="http://www.virtualstories.ch/"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jeunesetmedias.ch"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hepl.ch/" TargetMode="External"/><Relationship Id="rId4" Type="http://schemas.openxmlformats.org/officeDocument/2006/relationships/hyperlink" Target="http://www.phsz.ch/"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www.babygo.fr"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www.kidadoweb.com/" TargetMode="External"/><Relationship Id="rId5" Type="http://schemas.openxmlformats.org/officeDocument/2006/relationships/hyperlink" Target="http://www.navikid.net/liens/index.php" TargetMode="External"/><Relationship Id="rId4" Type="http://schemas.openxmlformats.org/officeDocument/2006/relationships/hyperlink" Target="http://www.takatrouver.net"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8" Type="http://schemas.openxmlformats.org/officeDocument/2006/relationships/image" Target="../media/image4.gif"/><Relationship Id="rId13" Type="http://schemas.openxmlformats.org/officeDocument/2006/relationships/image" Target="../media/image9.gif"/><Relationship Id="rId18" Type="http://schemas.openxmlformats.org/officeDocument/2006/relationships/image" Target="../media/image14.gif"/><Relationship Id="rId26" Type="http://schemas.openxmlformats.org/officeDocument/2006/relationships/image" Target="../media/image22.png"/><Relationship Id="rId3" Type="http://schemas.openxmlformats.org/officeDocument/2006/relationships/hyperlink" Target="http://www.pegi.info/" TargetMode="External"/><Relationship Id="rId21" Type="http://schemas.openxmlformats.org/officeDocument/2006/relationships/image" Target="../media/image17.png"/><Relationship Id="rId7" Type="http://schemas.openxmlformats.org/officeDocument/2006/relationships/image" Target="../media/image3.gif"/><Relationship Id="rId12" Type="http://schemas.openxmlformats.org/officeDocument/2006/relationships/image" Target="../media/image8.gif"/><Relationship Id="rId17" Type="http://schemas.openxmlformats.org/officeDocument/2006/relationships/image" Target="../media/image13.gif"/><Relationship Id="rId25" Type="http://schemas.openxmlformats.org/officeDocument/2006/relationships/image" Target="../media/image21.png"/><Relationship Id="rId2" Type="http://schemas.openxmlformats.org/officeDocument/2006/relationships/notesSlide" Target="../notesSlides/notesSlide45.xml"/><Relationship Id="rId16" Type="http://schemas.openxmlformats.org/officeDocument/2006/relationships/image" Target="../media/image12.gif"/><Relationship Id="rId20" Type="http://schemas.openxmlformats.org/officeDocument/2006/relationships/image" Target="../media/image16.png"/><Relationship Id="rId29" Type="http://schemas.openxmlformats.org/officeDocument/2006/relationships/image" Target="../media/image25.png"/><Relationship Id="rId1" Type="http://schemas.openxmlformats.org/officeDocument/2006/relationships/slideLayout" Target="../slideLayouts/slideLayout1.xml"/><Relationship Id="rId6" Type="http://schemas.openxmlformats.org/officeDocument/2006/relationships/hyperlink" Target="http://www.svv-video.ch/" TargetMode="External"/><Relationship Id="rId11" Type="http://schemas.openxmlformats.org/officeDocument/2006/relationships/image" Target="../media/image7.gif"/><Relationship Id="rId24" Type="http://schemas.openxmlformats.org/officeDocument/2006/relationships/image" Target="../media/image20.png"/><Relationship Id="rId5" Type="http://schemas.openxmlformats.org/officeDocument/2006/relationships/hyperlink" Target="http://www.fsk.de/" TargetMode="External"/><Relationship Id="rId15" Type="http://schemas.openxmlformats.org/officeDocument/2006/relationships/image" Target="../media/image11.gif"/><Relationship Id="rId23" Type="http://schemas.openxmlformats.org/officeDocument/2006/relationships/image" Target="../media/image19.png"/><Relationship Id="rId28" Type="http://schemas.openxmlformats.org/officeDocument/2006/relationships/image" Target="../media/image24.png"/><Relationship Id="rId10" Type="http://schemas.openxmlformats.org/officeDocument/2006/relationships/image" Target="../media/image6.gif"/><Relationship Id="rId19" Type="http://schemas.openxmlformats.org/officeDocument/2006/relationships/image" Target="../media/image15.png"/><Relationship Id="rId4" Type="http://schemas.openxmlformats.org/officeDocument/2006/relationships/hyperlink" Target="http://www.usk.de/" TargetMode="External"/><Relationship Id="rId9" Type="http://schemas.openxmlformats.org/officeDocument/2006/relationships/image" Target="../media/image5.gif"/><Relationship Id="rId14" Type="http://schemas.openxmlformats.org/officeDocument/2006/relationships/image" Target="../media/image10.gif"/><Relationship Id="rId22" Type="http://schemas.openxmlformats.org/officeDocument/2006/relationships/image" Target="../media/image18.png"/><Relationship Id="rId27" Type="http://schemas.openxmlformats.org/officeDocument/2006/relationships/image" Target="../media/image23.pn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hyperlink" Target="http://www.geschichtenausdeminternet.ch/index_fr.html"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6" Type="http://schemas.openxmlformats.org/officeDocument/2006/relationships/hyperlink" Target="http://www.habilomedias.ca/jeux/jouer-sans-se-faire-jouer" TargetMode="External"/><Relationship Id="rId5" Type="http://schemas.openxmlformats.org/officeDocument/2006/relationships/hyperlink" Target="http://www.vinzetlou.net/" TargetMode="External"/><Relationship Id="rId4" Type="http://schemas.openxmlformats.org/officeDocument/2006/relationships/hyperlink" Target="http://www.netcity.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www.surferprudent.org/" TargetMode="External"/><Relationship Id="rId2" Type="http://schemas.openxmlformats.org/officeDocument/2006/relationships/notesSlide" Target="../notesSlides/notesSlide59.xml"/><Relationship Id="rId1" Type="http://schemas.openxmlformats.org/officeDocument/2006/relationships/slideLayout" Target="../slideLayouts/slideLayout1.xml"/><Relationship Id="rId6" Type="http://schemas.openxmlformats.org/officeDocument/2006/relationships/hyperlink" Target="http://www.feel-ok.ch/" TargetMode="External"/><Relationship Id="rId5" Type="http://schemas.openxmlformats.org/officeDocument/2006/relationships/hyperlink" Target="http://www.e-enfance.org/supports-de-pr%C3%A9vention.html" TargetMode="External"/><Relationship Id="rId4" Type="http://schemas.openxmlformats.org/officeDocument/2006/relationships/hyperlink" Target="http://www.2025exmachina.net/" TargetMode="External"/></Relationships>
</file>

<file path=ppt/slides/_rels/slide61.xml.rels><?xml version="1.0" encoding="UTF-8" standalone="yes"?>
<Relationships xmlns="http://schemas.openxmlformats.org/package/2006/relationships"><Relationship Id="rId8" Type="http://schemas.openxmlformats.org/officeDocument/2006/relationships/hyperlink" Target="http://www.filtra.info/" TargetMode="External"/><Relationship Id="rId3" Type="http://schemas.openxmlformats.org/officeDocument/2006/relationships/hyperlink" Target="http://www.prevention-web.ch/securite.htm" TargetMode="External"/><Relationship Id="rId7" Type="http://schemas.openxmlformats.org/officeDocument/2006/relationships/hyperlink" Target="http://www.mediafute.ch/" TargetMode="External"/><Relationship Id="rId2" Type="http://schemas.openxmlformats.org/officeDocument/2006/relationships/notesSlide" Target="../notesSlides/notesSlide60.xml"/><Relationship Id="rId1" Type="http://schemas.openxmlformats.org/officeDocument/2006/relationships/slideLayout" Target="../slideLayouts/slideLayout1.xml"/><Relationship Id="rId6" Type="http://schemas.openxmlformats.org/officeDocument/2006/relationships/hyperlink" Target="http://www.jeunesetmedias.ch" TargetMode="External"/><Relationship Id="rId5" Type="http://schemas.openxmlformats.org/officeDocument/2006/relationships/hyperlink" Target="http://www.feel-ok.ch/" TargetMode="External"/><Relationship Id="rId4" Type="http://schemas.openxmlformats.org/officeDocument/2006/relationships/hyperlink" Target="http://www.safersurfing.ch/" TargetMode="External"/></Relationships>
</file>

<file path=ppt/slides/_rels/slide62.xml.rels><?xml version="1.0" encoding="UTF-8" standalone="yes"?>
<Relationships xmlns="http://schemas.openxmlformats.org/package/2006/relationships"><Relationship Id="rId8" Type="http://schemas.openxmlformats.org/officeDocument/2006/relationships/hyperlink" Target="http://www.skppsc.ch/link/jugenddienste" TargetMode="External"/><Relationship Id="rId3" Type="http://schemas.openxmlformats.org/officeDocument/2006/relationships/hyperlink" Target="http://www.147.ch/" TargetMode="External"/><Relationship Id="rId7" Type="http://schemas.openxmlformats.org/officeDocument/2006/relationships/hyperlink" Target="http://www.jeunesetmedias.ch/offres-et-conseils" TargetMode="External"/><Relationship Id="rId2" Type="http://schemas.openxmlformats.org/officeDocument/2006/relationships/notesSlide" Target="../notesSlides/notesSlide61.xml"/><Relationship Id="rId1" Type="http://schemas.openxmlformats.org/officeDocument/2006/relationships/slideLayout" Target="../slideLayouts/slideLayout1.xml"/><Relationship Id="rId6" Type="http://schemas.openxmlformats.org/officeDocument/2006/relationships/hyperlink" Target="http://www.aide-aux-victimes.ch/" TargetMode="External"/><Relationship Id="rId5" Type="http://schemas.openxmlformats.org/officeDocument/2006/relationships/hyperlink" Target="http://www.projuventute.ch/Conseils-aux-parents.2585.0.html?&amp;L=1" TargetMode="External"/><Relationship Id="rId4" Type="http://schemas.openxmlformats.org/officeDocument/2006/relationships/hyperlink" Target="http://www.elternnotruf.ch/" TargetMode="External"/><Relationship Id="rId9" Type="http://schemas.openxmlformats.org/officeDocument/2006/relationships/hyperlink" Target="http://www.police.ch/fr" TargetMode="External"/></Relationships>
</file>

<file path=ppt/slides/_rels/slide63.xml.rels><?xml version="1.0" encoding="UTF-8" standalone="yes"?>
<Relationships xmlns="http://schemas.openxmlformats.org/package/2006/relationships"><Relationship Id="rId8" Type="http://schemas.openxmlformats.org/officeDocument/2006/relationships/hyperlink" Target="http://www.swisscom.ch/medienkurse" TargetMode="External"/><Relationship Id="rId3" Type="http://schemas.openxmlformats.org/officeDocument/2006/relationships/hyperlink" Target="http://www.actioninnocence.org/" TargetMode="External"/><Relationship Id="rId7" Type="http://schemas.openxmlformats.org/officeDocument/2006/relationships/hyperlink" Target="http://www.skppsc.ch/" TargetMode="External"/><Relationship Id="rId2" Type="http://schemas.openxmlformats.org/officeDocument/2006/relationships/notesSlide" Target="../notesSlides/notesSlide62.xml"/><Relationship Id="rId1" Type="http://schemas.openxmlformats.org/officeDocument/2006/relationships/slideLayout" Target="../slideLayouts/slideLayout1.xml"/><Relationship Id="rId6" Type="http://schemas.openxmlformats.org/officeDocument/2006/relationships/hyperlink" Target="http://www.projuventute.ch/Pro-dei-media.2092.0.html?&amp;L=1" TargetMode="External"/><Relationship Id="rId5" Type="http://schemas.openxmlformats.org/officeDocument/2006/relationships/hyperlink" Target="http://www.medien-coaching.ch/" TargetMode="External"/><Relationship Id="rId4" Type="http://schemas.openxmlformats.org/officeDocument/2006/relationships/hyperlink" Target="http://www.formation-des-parents.ch/" TargetMode="External"/><Relationship Id="rId9" Type="http://schemas.openxmlformats.org/officeDocument/2006/relationships/hyperlink" Target="http://www.zischtig.ch/"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www.jugendundmedien.ch/" TargetMode="External"/><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2"/>
          <p:cNvSpPr>
            <a:spLocks noGrp="1"/>
          </p:cNvSpPr>
          <p:nvPr>
            <p:ph type="body" sz="quarter" idx="11"/>
          </p:nvPr>
        </p:nvSpPr>
        <p:spPr>
          <a:xfrm>
            <a:off x="539552" y="332656"/>
            <a:ext cx="8064896" cy="980728"/>
          </a:xfrm>
        </p:spPr>
        <p:txBody>
          <a:bodyPr/>
          <a:lstStyle/>
          <a:p>
            <a:pPr algn="ctr"/>
            <a:r>
              <a:rPr lang="fr-CH" sz="1900" b="1" dirty="0" smtClean="0"/>
              <a:t>jeunes et médias numériques: Quels sont </a:t>
            </a:r>
          </a:p>
          <a:p>
            <a:pPr algn="ctr"/>
            <a:r>
              <a:rPr lang="fr-CH" sz="1900" b="1" dirty="0" smtClean="0"/>
              <a:t>les principaux messages à l’intention des parents?</a:t>
            </a:r>
          </a:p>
        </p:txBody>
      </p:sp>
      <p:sp>
        <p:nvSpPr>
          <p:cNvPr id="5" name="Textplatzhalter 2"/>
          <p:cNvSpPr>
            <a:spLocks noGrp="1"/>
          </p:cNvSpPr>
          <p:nvPr>
            <p:ph type="body" sz="quarter" idx="11"/>
          </p:nvPr>
        </p:nvSpPr>
        <p:spPr>
          <a:xfrm>
            <a:off x="827584" y="1268760"/>
            <a:ext cx="7272808" cy="504056"/>
          </a:xfrm>
        </p:spPr>
        <p:txBody>
          <a:bodyPr/>
          <a:lstStyle/>
          <a:p>
            <a:pPr algn="ctr"/>
            <a:r>
              <a:rPr lang="fr-FR" b="1" dirty="0" smtClean="0"/>
              <a:t>Présentation pour formateurs-</a:t>
            </a:r>
            <a:r>
              <a:rPr lang="fr-FR" b="1" dirty="0" err="1" smtClean="0"/>
              <a:t>trices</a:t>
            </a:r>
            <a:r>
              <a:rPr lang="fr-FR" b="1" dirty="0" smtClean="0"/>
              <a:t> de parents</a:t>
            </a:r>
            <a:endParaRPr lang="fr-CH" b="1" dirty="0" smtClean="0"/>
          </a:p>
          <a:p>
            <a:endParaRPr lang="fr-FR"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Opportunités et risques</a:t>
            </a:r>
            <a:endParaRPr lang="fr-FR" dirty="0"/>
          </a:p>
        </p:txBody>
      </p:sp>
      <p:sp>
        <p:nvSpPr>
          <p:cNvPr id="49" name="Shape 49"/>
          <p:cNvSpPr txBox="1">
            <a:spLocks noGrp="1"/>
          </p:cNvSpPr>
          <p:nvPr>
            <p:ph type="body" idx="1"/>
          </p:nvPr>
        </p:nvSpPr>
        <p:spPr>
          <a:xfrm>
            <a:off x="457200" y="1600200"/>
            <a:ext cx="4124099" cy="4967700"/>
          </a:xfrm>
          <a:prstGeom prst="rect">
            <a:avLst/>
          </a:prstGeom>
        </p:spPr>
        <p:txBody>
          <a:bodyPr lIns="91425" tIns="91425" rIns="91425" bIns="91425" anchor="t" anchorCtr="0">
            <a:noAutofit/>
          </a:bodyPr>
          <a:lstStyle/>
          <a:p>
            <a:pPr marL="457200" lvl="0" indent="-368300" rtl="0">
              <a:buClr>
                <a:schemeClr val="dk1"/>
              </a:buClr>
              <a:buSzPct val="100000"/>
              <a:buFont typeface="Arial"/>
              <a:buChar char="●"/>
            </a:pPr>
            <a:r>
              <a:rPr lang="fr-FR" dirty="0" smtClean="0"/>
              <a:t>Connexion permanente</a:t>
            </a:r>
          </a:p>
          <a:p>
            <a:pPr marL="457200" lvl="0" indent="-368300" rtl="0">
              <a:buClr>
                <a:schemeClr val="dk1"/>
              </a:buClr>
              <a:buSzPct val="100000"/>
              <a:buFont typeface="Arial"/>
              <a:buChar char="●"/>
            </a:pPr>
            <a:r>
              <a:rPr lang="fr-FR" dirty="0" smtClean="0"/>
              <a:t>Information libre</a:t>
            </a:r>
          </a:p>
          <a:p>
            <a:pPr marL="457200" lvl="0" indent="-368300" rtl="0">
              <a:buClr>
                <a:schemeClr val="dk1"/>
              </a:buClr>
              <a:buSzPct val="100000"/>
              <a:buFont typeface="Arial"/>
              <a:buChar char="●"/>
            </a:pPr>
            <a:r>
              <a:rPr lang="fr-FR" dirty="0" smtClean="0"/>
              <a:t>Communication illimitée</a:t>
            </a:r>
          </a:p>
          <a:p>
            <a:pPr marL="457200" lvl="0" indent="-368300" rtl="0">
              <a:buClr>
                <a:schemeClr val="dk1"/>
              </a:buClr>
              <a:buSzPct val="100000"/>
              <a:buFont typeface="Arial"/>
              <a:buChar char="●"/>
            </a:pPr>
            <a:endParaRPr lang="fr-FR" dirty="0" smtClean="0"/>
          </a:p>
          <a:p>
            <a:pPr marL="457200" lvl="0" indent="-368300" rtl="0">
              <a:buClr>
                <a:schemeClr val="dk1"/>
              </a:buClr>
              <a:buSzPct val="100000"/>
              <a:buFont typeface="Arial"/>
              <a:buChar char="●"/>
            </a:pPr>
            <a:r>
              <a:rPr lang="fr-FR" dirty="0" smtClean="0"/>
              <a:t>Instantanéité des infos</a:t>
            </a:r>
          </a:p>
          <a:p>
            <a:pPr marL="457200" lvl="0" indent="-368300" rtl="0">
              <a:buClr>
                <a:schemeClr val="dk1"/>
              </a:buClr>
              <a:buSzPct val="100000"/>
              <a:buFont typeface="Arial"/>
              <a:buChar char="●"/>
            </a:pPr>
            <a:r>
              <a:rPr lang="fr-FR" dirty="0" smtClean="0"/>
              <a:t>Meilleurs logiciels</a:t>
            </a:r>
          </a:p>
          <a:p>
            <a:pPr marL="457200" lvl="0" indent="-368300" rtl="0">
              <a:buClr>
                <a:schemeClr val="dk1"/>
              </a:buClr>
              <a:buSzPct val="100000"/>
              <a:buFont typeface="Arial"/>
              <a:buChar char="●"/>
            </a:pPr>
            <a:r>
              <a:rPr lang="fr-FR" dirty="0" smtClean="0"/>
              <a:t>Consommation simplifiée</a:t>
            </a:r>
          </a:p>
          <a:p>
            <a:pPr marL="457200" lvl="0" indent="-368300" rtl="0">
              <a:buClr>
                <a:schemeClr val="dk1"/>
              </a:buClr>
              <a:buSzPct val="100000"/>
              <a:buFont typeface="Arial"/>
              <a:buChar char="●"/>
            </a:pPr>
            <a:r>
              <a:rPr lang="fr-FR" dirty="0" smtClean="0"/>
              <a:t>…</a:t>
            </a:r>
          </a:p>
          <a:p>
            <a:endParaRPr lang="fr-FR" dirty="0"/>
          </a:p>
        </p:txBody>
      </p:sp>
      <p:sp>
        <p:nvSpPr>
          <p:cNvPr id="50" name="Shape 50"/>
          <p:cNvSpPr txBox="1">
            <a:spLocks noGrp="1"/>
          </p:cNvSpPr>
          <p:nvPr>
            <p:ph type="body" idx="2"/>
          </p:nvPr>
        </p:nvSpPr>
        <p:spPr>
          <a:xfrm>
            <a:off x="4525525" y="1600200"/>
            <a:ext cx="4506900" cy="4967700"/>
          </a:xfrm>
          <a:prstGeom prst="rect">
            <a:avLst/>
          </a:prstGeom>
        </p:spPr>
        <p:txBody>
          <a:bodyPr lIns="91425" tIns="91425" rIns="91425" bIns="91425" anchor="t" anchorCtr="0">
            <a:noAutofit/>
          </a:bodyPr>
          <a:lstStyle/>
          <a:p>
            <a:pPr marL="457200" lvl="0" indent="-368300" rtl="0">
              <a:buClr>
                <a:schemeClr val="dk1"/>
              </a:buClr>
              <a:buSzPct val="100000"/>
              <a:buFont typeface="Arial"/>
              <a:buChar char="➔"/>
            </a:pPr>
            <a:r>
              <a:rPr lang="fr-FR" dirty="0" smtClean="0"/>
              <a:t>Stress, perte de contrôle</a:t>
            </a:r>
          </a:p>
          <a:p>
            <a:pPr marL="457200" lvl="0" indent="-368300" rtl="0">
              <a:buClr>
                <a:schemeClr val="dk1"/>
              </a:buClr>
              <a:buSzPct val="100000"/>
              <a:buFont typeface="Arial"/>
              <a:buChar char="➔"/>
            </a:pPr>
            <a:r>
              <a:rPr lang="fr-FR" dirty="0" smtClean="0"/>
              <a:t>Violence, porno, extrémisme</a:t>
            </a:r>
          </a:p>
          <a:p>
            <a:pPr marL="457200" lvl="0" indent="-368300" rtl="0">
              <a:buClr>
                <a:schemeClr val="dk1"/>
              </a:buClr>
              <a:buSzPct val="100000"/>
              <a:buFont typeface="Arial"/>
              <a:buChar char="➔"/>
            </a:pPr>
            <a:r>
              <a:rPr lang="fr-FR" dirty="0" err="1" smtClean="0"/>
              <a:t>Grooming</a:t>
            </a:r>
            <a:r>
              <a:rPr lang="fr-FR" dirty="0" smtClean="0"/>
              <a:t>, </a:t>
            </a:r>
            <a:r>
              <a:rPr lang="fr-FR" dirty="0" err="1" smtClean="0"/>
              <a:t>cyberharcèlement</a:t>
            </a:r>
            <a:r>
              <a:rPr lang="fr-FR" dirty="0" smtClean="0"/>
              <a:t>, </a:t>
            </a:r>
            <a:r>
              <a:rPr lang="fr-FR" dirty="0" err="1" smtClean="0"/>
              <a:t>cyberintimidation</a:t>
            </a:r>
            <a:endParaRPr lang="fr-FR" dirty="0" smtClean="0"/>
          </a:p>
          <a:p>
            <a:pPr marL="457200" lvl="0" indent="-368300" rtl="0">
              <a:buClr>
                <a:schemeClr val="dk1"/>
              </a:buClr>
              <a:buSzPct val="100000"/>
              <a:buFont typeface="Arial"/>
              <a:buChar char="➔"/>
            </a:pPr>
            <a:r>
              <a:rPr lang="fr-FR" dirty="0" smtClean="0"/>
              <a:t>Sphère privée exposée</a:t>
            </a:r>
          </a:p>
          <a:p>
            <a:pPr marL="457200" lvl="0" indent="-368300" rtl="0">
              <a:buClr>
                <a:schemeClr val="dk1"/>
              </a:buClr>
              <a:buSzPct val="100000"/>
              <a:buFont typeface="Arial"/>
              <a:buChar char="➔"/>
            </a:pPr>
            <a:r>
              <a:rPr lang="fr-FR" dirty="0" smtClean="0"/>
              <a:t>Virus dangereux</a:t>
            </a:r>
          </a:p>
          <a:p>
            <a:pPr marL="457200" lvl="0" indent="-368300" rtl="0">
              <a:buClr>
                <a:schemeClr val="dk1"/>
              </a:buClr>
              <a:buSzPct val="100000"/>
              <a:buFont typeface="Arial"/>
              <a:buChar char="➔"/>
            </a:pPr>
            <a:r>
              <a:rPr lang="fr-FR" dirty="0" smtClean="0"/>
              <a:t>Abus facilité</a:t>
            </a:r>
          </a:p>
          <a:p>
            <a:pPr marL="457200" lvl="0" indent="-368300" rtl="0">
              <a:buClr>
                <a:schemeClr val="dk1"/>
              </a:buClr>
              <a:buSzPct val="100000"/>
              <a:buFont typeface="Arial"/>
              <a:buChar char="➔"/>
            </a:pPr>
            <a:r>
              <a:rPr lang="fr-FR" dirty="0" smtClean="0"/>
              <a:t>…</a:t>
            </a:r>
            <a:endParaRPr lang="fr-FR" dirty="0"/>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sz="3200" dirty="0" smtClean="0"/>
              <a:t>Contenus dangereux pour les jeunes</a:t>
            </a:r>
            <a:endParaRPr lang="fr-FR" sz="3200" dirty="0"/>
          </a:p>
        </p:txBody>
      </p:sp>
      <p:sp>
        <p:nvSpPr>
          <p:cNvPr id="56" name="Shape 5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a:lnSpc>
                <a:spcPct val="115000"/>
              </a:lnSpc>
              <a:spcBef>
                <a:spcPts val="500"/>
              </a:spcBef>
              <a:spcAft>
                <a:spcPts val="600"/>
              </a:spcAft>
              <a:buSzPct val="61111"/>
              <a:buNone/>
            </a:pPr>
            <a:r>
              <a:rPr lang="fr-CH" sz="1800" dirty="0" smtClean="0"/>
              <a:t>« Chez </a:t>
            </a:r>
            <a:r>
              <a:rPr lang="fr-CH" sz="1800" dirty="0"/>
              <a:t>nous, à l’école primaire, quelqu’un nous a montré une vidéo où on voit une femme se faire tuer. </a:t>
            </a:r>
            <a:r>
              <a:rPr lang="fr-CH" sz="1800" dirty="0" smtClean="0"/>
              <a:t>Après ça</a:t>
            </a:r>
            <a:r>
              <a:rPr lang="fr-CH" sz="1800" dirty="0"/>
              <a:t>, la police est même venue à </a:t>
            </a:r>
            <a:r>
              <a:rPr lang="fr-CH" sz="1800" dirty="0" smtClean="0"/>
              <a:t>l’école », </a:t>
            </a:r>
            <a:r>
              <a:rPr lang="fr-CH" sz="1800" dirty="0"/>
              <a:t>raconte Ana, qui sait depuis lors qu’il est interdit de télécharger un tel film. </a:t>
            </a:r>
            <a:r>
              <a:rPr lang="fr-CH" sz="1800" dirty="0" smtClean="0"/>
              <a:t/>
            </a:r>
            <a:br>
              <a:rPr lang="fr-CH" sz="1800" dirty="0" smtClean="0"/>
            </a:br>
            <a:r>
              <a:rPr lang="fr-CH" sz="1800" dirty="0" smtClean="0"/>
              <a:t>« Mais </a:t>
            </a:r>
            <a:r>
              <a:rPr lang="fr-CH" sz="1800" dirty="0"/>
              <a:t>la plupart du temps, on n’y peut </a:t>
            </a:r>
            <a:r>
              <a:rPr lang="fr-CH" sz="1800" dirty="0" smtClean="0"/>
              <a:t>rien », </a:t>
            </a:r>
            <a:r>
              <a:rPr lang="fr-CH" sz="1800" dirty="0"/>
              <a:t>objecte Gabriel, </a:t>
            </a:r>
            <a:r>
              <a:rPr lang="fr-CH" sz="1800" dirty="0" smtClean="0"/>
              <a:t>« quelqu’un </a:t>
            </a:r>
            <a:r>
              <a:rPr lang="fr-CH" sz="1800" dirty="0"/>
              <a:t>nous envoie la vidéo </a:t>
            </a:r>
            <a:r>
              <a:rPr lang="fr-CH" sz="1800" dirty="0" smtClean="0"/>
              <a:t>juste comme ça ». </a:t>
            </a:r>
            <a:r>
              <a:rPr lang="fr-CH" sz="1800" dirty="0"/>
              <a:t>Ana a </a:t>
            </a:r>
            <a:r>
              <a:rPr lang="fr-CH" sz="1800" dirty="0" smtClean="0"/>
              <a:t>aussi </a:t>
            </a:r>
            <a:r>
              <a:rPr lang="fr-CH" sz="1800" dirty="0"/>
              <a:t>vécu ça une fois, lors d’un camp de vacances à </a:t>
            </a:r>
            <a:r>
              <a:rPr lang="fr-CH" sz="1800" dirty="0" err="1"/>
              <a:t>Fiesch</a:t>
            </a:r>
            <a:r>
              <a:rPr lang="fr-CH" sz="1800" dirty="0"/>
              <a:t>. Une amie à elle avait reçu par Bluetooth sur son téléphone portable une photo de Heidi </a:t>
            </a:r>
            <a:r>
              <a:rPr lang="fr-CH" sz="1800" dirty="0" err="1"/>
              <a:t>Klum</a:t>
            </a:r>
            <a:r>
              <a:rPr lang="fr-CH" sz="1800" dirty="0"/>
              <a:t> nue. </a:t>
            </a:r>
            <a:r>
              <a:rPr lang="fr-CH" sz="1800" dirty="0" smtClean="0"/>
              <a:t>« Rien </a:t>
            </a:r>
            <a:r>
              <a:rPr lang="fr-CH" sz="1800" dirty="0"/>
              <a:t>de </a:t>
            </a:r>
            <a:r>
              <a:rPr lang="fr-CH" sz="1800" dirty="0" smtClean="0"/>
              <a:t>grave », </a:t>
            </a:r>
            <a:r>
              <a:rPr lang="fr-CH" sz="1800" dirty="0"/>
              <a:t>affirme la jeune fille. D’après elle, ça arrive tout le temps lorsque de nombreux jeunes sont réunis au même endroit</a:t>
            </a:r>
            <a:r>
              <a:rPr lang="fr-CH" sz="1800" dirty="0" smtClean="0"/>
              <a:t>.</a:t>
            </a:r>
            <a:r>
              <a:rPr lang="fr-FR" sz="1800" dirty="0" smtClean="0"/>
              <a:t> </a:t>
            </a:r>
          </a:p>
          <a:p>
            <a:pPr marL="0" lvl="0" indent="0" rtl="0">
              <a:lnSpc>
                <a:spcPct val="115000"/>
              </a:lnSpc>
              <a:spcBef>
                <a:spcPts val="500"/>
              </a:spcBef>
              <a:spcAft>
                <a:spcPts val="600"/>
              </a:spcAft>
              <a:buClr>
                <a:schemeClr val="dk1"/>
              </a:buClr>
              <a:buSzPct val="61111"/>
              <a:buFont typeface="Arial"/>
              <a:buNone/>
            </a:pPr>
            <a:r>
              <a:rPr lang="fr-FR" sz="1000" dirty="0" smtClean="0"/>
              <a:t>(</a:t>
            </a:r>
            <a:r>
              <a:rPr lang="fr-FR" sz="1000" dirty="0" err="1" smtClean="0"/>
              <a:t>TagesAnzeiger</a:t>
            </a:r>
            <a:r>
              <a:rPr lang="fr-FR" sz="1000" dirty="0" smtClean="0"/>
              <a:t>, 17.9.2008)</a:t>
            </a:r>
          </a:p>
          <a:p>
            <a:endParaRPr lang="fr-FR" sz="1800" dirty="0" smtClean="0"/>
          </a:p>
          <a:p>
            <a:endParaRPr lang="fr-FR" sz="1800" dirty="0" smtClean="0"/>
          </a:p>
          <a:p>
            <a:endParaRPr lang="fr-FR" sz="1800" dirty="0"/>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sz="3200" dirty="0" err="1" smtClean="0"/>
              <a:t>Cyberintimidation</a:t>
            </a:r>
            <a:r>
              <a:rPr lang="fr-FR" sz="3200" dirty="0" smtClean="0"/>
              <a:t> / </a:t>
            </a:r>
            <a:r>
              <a:rPr lang="fr-FR" sz="3200" dirty="0" err="1" smtClean="0"/>
              <a:t>Cyberharcèlement</a:t>
            </a:r>
            <a:endParaRPr lang="fr-FR" sz="3200" dirty="0"/>
          </a:p>
        </p:txBody>
      </p:sp>
      <p:sp>
        <p:nvSpPr>
          <p:cNvPr id="62" name="Shape 6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indent="0">
              <a:lnSpc>
                <a:spcPct val="115000"/>
              </a:lnSpc>
              <a:buNone/>
            </a:pPr>
            <a:r>
              <a:rPr lang="fr-FR" sz="1800" dirty="0" smtClean="0"/>
              <a:t>« Pourquoi </a:t>
            </a:r>
            <a:r>
              <a:rPr lang="fr-FR" sz="1800" dirty="0"/>
              <a:t>les autres me détestent-ils </a:t>
            </a:r>
            <a:r>
              <a:rPr lang="fr-FR" sz="1800" dirty="0" smtClean="0"/>
              <a:t>tant ? » </a:t>
            </a:r>
            <a:r>
              <a:rPr lang="fr-FR" sz="1800" dirty="0"/>
              <a:t>Cette question, Sylvia </a:t>
            </a:r>
            <a:r>
              <a:rPr lang="fr-FR" sz="1800" dirty="0" err="1"/>
              <a:t>Hamacher</a:t>
            </a:r>
            <a:r>
              <a:rPr lang="fr-FR" sz="1800" dirty="0"/>
              <a:t> n’a cessé de se la poser, </a:t>
            </a:r>
            <a:r>
              <a:rPr lang="fr-FR" sz="1800" dirty="0" smtClean="0"/>
              <a:t>mais elle </a:t>
            </a:r>
            <a:r>
              <a:rPr lang="fr-FR" sz="1800" dirty="0"/>
              <a:t>n’a jamais eu de réponse. Durant une année et demie, ses camarades ont fait de sa vie un enfer. Ils l’ont ignorée, </a:t>
            </a:r>
            <a:r>
              <a:rPr lang="fr-FR" sz="1800" dirty="0" smtClean="0"/>
              <a:t>raillée, blessée, </a:t>
            </a:r>
            <a:r>
              <a:rPr lang="fr-FR" sz="1800" dirty="0"/>
              <a:t>menacée, insultée, humiliée, martyrisée. Jour après jour, à l’école et sur Internet. </a:t>
            </a:r>
            <a:r>
              <a:rPr lang="fr-FR" sz="1800" dirty="0" smtClean="0"/>
              <a:t>Âgée </a:t>
            </a:r>
            <a:r>
              <a:rPr lang="fr-FR" sz="1800" dirty="0"/>
              <a:t>alors de 14 ans, la jeune fille devient dépressive et songe même à se suicider. [...] Pour Sylvia, tout a commencé sans </a:t>
            </a:r>
            <a:r>
              <a:rPr lang="fr-FR" sz="1800" dirty="0" smtClean="0"/>
              <a:t>crier gare. </a:t>
            </a:r>
            <a:r>
              <a:rPr lang="fr-FR" sz="1800" dirty="0"/>
              <a:t>L’instant d’avant, elle était encore une </a:t>
            </a:r>
            <a:r>
              <a:rPr lang="fr-FR" sz="1800" dirty="0" smtClean="0"/>
              <a:t>camarade appréciée</a:t>
            </a:r>
            <a:r>
              <a:rPr lang="fr-FR" sz="1800" dirty="0"/>
              <a:t>, et tout d’un coup, ses amies ont commencé à l’ignorer, parce qu’elles n’avaient pas toutes été invitées à sa fête. [...] </a:t>
            </a:r>
            <a:r>
              <a:rPr lang="fr-FR" sz="1800" dirty="0" smtClean="0"/>
              <a:t>« Je </a:t>
            </a:r>
            <a:r>
              <a:rPr lang="fr-FR" sz="1800" dirty="0"/>
              <a:t>pouvais aller n’importe où, je n’étais en sécurité nulle part. Tout le monde semblait savoir ce qui avait été répandu sur moi sur Internet. Il suffisait pour cela de chercher mon nom sur </a:t>
            </a:r>
            <a:r>
              <a:rPr lang="fr-FR" sz="1800" dirty="0" smtClean="0"/>
              <a:t>Google », </a:t>
            </a:r>
            <a:r>
              <a:rPr lang="fr-FR" sz="1800" dirty="0"/>
              <a:t>explique-t-elle pour décrire sa détresse et son impuissance</a:t>
            </a:r>
            <a:r>
              <a:rPr lang="fr-FR" sz="1800" dirty="0" smtClean="0"/>
              <a:t>.</a:t>
            </a:r>
          </a:p>
          <a:p>
            <a:pPr marL="0" indent="0">
              <a:lnSpc>
                <a:spcPct val="115000"/>
              </a:lnSpc>
              <a:buNone/>
            </a:pPr>
            <a:r>
              <a:rPr lang="fr-FR" sz="1000" dirty="0" smtClean="0"/>
              <a:t>(</a:t>
            </a:r>
            <a:r>
              <a:rPr lang="fr-FR" sz="1000" dirty="0" err="1" smtClean="0"/>
              <a:t>Badische</a:t>
            </a:r>
            <a:r>
              <a:rPr lang="fr-FR" sz="1000" dirty="0" smtClean="0"/>
              <a:t> Zeitung, 27.1.2014)</a:t>
            </a:r>
            <a:endParaRPr lang="fr-FR" sz="1000" dirty="0"/>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err="1" smtClean="0"/>
              <a:t>Cyberharcèlement</a:t>
            </a:r>
            <a:r>
              <a:rPr lang="fr-FR" dirty="0" smtClean="0"/>
              <a:t> contre des adultes</a:t>
            </a:r>
            <a:endParaRPr lang="fr-FR" dirty="0"/>
          </a:p>
        </p:txBody>
      </p:sp>
      <p:sp>
        <p:nvSpPr>
          <p:cNvPr id="68" name="Shape 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a:lnSpc>
                <a:spcPct val="115000"/>
              </a:lnSpc>
              <a:spcBef>
                <a:spcPts val="500"/>
              </a:spcBef>
              <a:spcAft>
                <a:spcPts val="600"/>
              </a:spcAft>
              <a:buNone/>
            </a:pPr>
            <a:r>
              <a:rPr lang="fr-FR" sz="1800" dirty="0"/>
              <a:t>Rudolf Widmer*, </a:t>
            </a:r>
            <a:r>
              <a:rPr lang="fr-FR" sz="1800" dirty="0" smtClean="0"/>
              <a:t>prof </a:t>
            </a:r>
            <a:r>
              <a:rPr lang="fr-FR" sz="1800" dirty="0"/>
              <a:t>de français à l’Ecole cantonale d’Enge, ne semble pas être apprécié de tous ses élèves : 31 d’entre eux ont adhéré à un groupe Facebook dans lequel </a:t>
            </a:r>
            <a:r>
              <a:rPr lang="fr-FR" sz="1800" dirty="0" smtClean="0"/>
              <a:t>on veut « lui casser </a:t>
            </a:r>
            <a:r>
              <a:rPr lang="fr-FR" sz="1800" dirty="0"/>
              <a:t>la </a:t>
            </a:r>
            <a:r>
              <a:rPr lang="fr-FR" sz="1800" dirty="0" smtClean="0"/>
              <a:t>gueule sans relâche », </a:t>
            </a:r>
            <a:r>
              <a:rPr lang="fr-FR" sz="1800" dirty="0"/>
              <a:t>dit-il</a:t>
            </a:r>
            <a:r>
              <a:rPr lang="fr-FR" sz="1800" dirty="0" smtClean="0"/>
              <a:t>. </a:t>
            </a:r>
            <a:br>
              <a:rPr lang="fr-FR" sz="1800" dirty="0" smtClean="0"/>
            </a:br>
            <a:r>
              <a:rPr lang="fr-FR" sz="1800" dirty="0" smtClean="0"/>
              <a:t>« On le déteste tous », </a:t>
            </a:r>
            <a:r>
              <a:rPr lang="fr-FR" sz="1800" dirty="0"/>
              <a:t>peut-on lire </a:t>
            </a:r>
            <a:r>
              <a:rPr lang="fr-FR" sz="1800" dirty="0" smtClean="0"/>
              <a:t>par exemple, </a:t>
            </a:r>
            <a:r>
              <a:rPr lang="fr-FR" sz="1800" dirty="0"/>
              <a:t>ou encore qu’on le </a:t>
            </a:r>
            <a:r>
              <a:rPr lang="fr-FR" sz="1800" dirty="0" smtClean="0"/>
              <a:t/>
            </a:r>
            <a:br>
              <a:rPr lang="fr-FR" sz="1800" dirty="0" smtClean="0"/>
            </a:br>
            <a:r>
              <a:rPr lang="fr-FR" sz="1800" dirty="0" smtClean="0"/>
              <a:t>« désosserait </a:t>
            </a:r>
            <a:r>
              <a:rPr lang="fr-FR" sz="1800" dirty="0"/>
              <a:t>bien à coup de barre à </a:t>
            </a:r>
            <a:r>
              <a:rPr lang="fr-FR" sz="1800" dirty="0" smtClean="0"/>
              <a:t>mine ». </a:t>
            </a:r>
            <a:r>
              <a:rPr lang="fr-FR" sz="1800" dirty="0"/>
              <a:t>Un autre groupe de 22 membres s’en prend </a:t>
            </a:r>
            <a:r>
              <a:rPr lang="fr-FR" sz="1800" dirty="0" smtClean="0"/>
              <a:t>au prof </a:t>
            </a:r>
            <a:r>
              <a:rPr lang="fr-FR" sz="1800" dirty="0"/>
              <a:t>de physique Markus Daniel*, qui y est notamment décrit comme un </a:t>
            </a:r>
            <a:r>
              <a:rPr lang="fr-FR" sz="1800" dirty="0" smtClean="0"/>
              <a:t>« sale type ».  </a:t>
            </a:r>
            <a:r>
              <a:rPr lang="fr-FR" sz="1800" dirty="0"/>
              <a:t>[...] Beat Wüthrich, recteur de l’Ecole cantonale  [...] trouve </a:t>
            </a:r>
            <a:r>
              <a:rPr lang="fr-FR" sz="1800" dirty="0" smtClean="0"/>
              <a:t>inadmissibles ces </a:t>
            </a:r>
            <a:r>
              <a:rPr lang="fr-FR" sz="1800" dirty="0"/>
              <a:t>groupes Facebook et </a:t>
            </a:r>
            <a:r>
              <a:rPr lang="fr-FR" sz="1800" dirty="0" smtClean="0"/>
              <a:t>leurs insultes publiques. </a:t>
            </a:r>
            <a:r>
              <a:rPr lang="fr-FR" sz="1800" dirty="0"/>
              <a:t>Il va examiner les </a:t>
            </a:r>
            <a:r>
              <a:rPr lang="fr-FR" sz="1800" dirty="0" smtClean="0"/>
              <a:t>différents commentaires et </a:t>
            </a:r>
            <a:r>
              <a:rPr lang="fr-FR" sz="1800" dirty="0"/>
              <a:t>déterminer les suites à donner, </a:t>
            </a:r>
            <a:r>
              <a:rPr lang="fr-FR" sz="1800" dirty="0" smtClean="0"/>
              <a:t>a-t-il </a:t>
            </a:r>
            <a:r>
              <a:rPr lang="fr-FR" sz="1800" dirty="0"/>
              <a:t>précisé à </a:t>
            </a:r>
            <a:r>
              <a:rPr lang="fr-FR" sz="1800" dirty="0" smtClean="0"/>
              <a:t>20 </a:t>
            </a:r>
            <a:r>
              <a:rPr lang="fr-FR" sz="1800" dirty="0" err="1" smtClean="0"/>
              <a:t>Minuten</a:t>
            </a:r>
            <a:r>
              <a:rPr lang="fr-FR" sz="1800" dirty="0" smtClean="0"/>
              <a:t> Online. </a:t>
            </a:r>
          </a:p>
          <a:p>
            <a:pPr marL="0" lvl="0" indent="0" rtl="0">
              <a:lnSpc>
                <a:spcPct val="115000"/>
              </a:lnSpc>
              <a:spcBef>
                <a:spcPts val="500"/>
              </a:spcBef>
              <a:spcAft>
                <a:spcPts val="600"/>
              </a:spcAft>
              <a:buNone/>
            </a:pPr>
            <a:r>
              <a:rPr lang="fr-FR" sz="1000" dirty="0" smtClean="0"/>
              <a:t>(20Minuten, 14.11.2008)</a:t>
            </a:r>
          </a:p>
          <a:p>
            <a:endParaRPr lang="fr-FR" sz="1800" dirty="0"/>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Le piège de l’abonnement en un clic</a:t>
            </a:r>
            <a:endParaRPr lang="fr-FR" dirty="0"/>
          </a:p>
        </p:txBody>
      </p:sp>
      <p:sp>
        <p:nvSpPr>
          <p:cNvPr id="74" name="Shape 74"/>
          <p:cNvSpPr txBox="1">
            <a:spLocks noGrp="1"/>
          </p:cNvSpPr>
          <p:nvPr>
            <p:ph type="body" idx="1"/>
          </p:nvPr>
        </p:nvSpPr>
        <p:spPr>
          <a:xfrm>
            <a:off x="323528" y="1556792"/>
            <a:ext cx="8229600" cy="4967700"/>
          </a:xfrm>
          <a:prstGeom prst="rect">
            <a:avLst/>
          </a:prstGeom>
        </p:spPr>
        <p:txBody>
          <a:bodyPr lIns="91425" tIns="91425" rIns="91425" bIns="91425" anchor="t" anchorCtr="0">
            <a:noAutofit/>
          </a:bodyPr>
          <a:lstStyle/>
          <a:p>
            <a:pPr marL="190500" indent="0">
              <a:buNone/>
            </a:pPr>
            <a:r>
              <a:rPr lang="fr-FR" sz="1800" dirty="0" smtClean="0"/>
              <a:t>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 Téléchargez comme des malades », vante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la page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Web.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Seul un petit formulaire sépare Markus </a:t>
            </a:r>
            <a:r>
              <a:rPr lang="fr-FR" sz="1800" dirty="0" err="1">
                <a:solidFill>
                  <a:srgbClr val="000000"/>
                </a:solidFill>
                <a:latin typeface="Helvetica" panose="020B0604020202020204" pitchFamily="34" charset="0"/>
                <a:ea typeface="Calibri" panose="020F0502020204030204" pitchFamily="34" charset="0"/>
                <a:cs typeface="Times New Roman" panose="02020603050405020304" pitchFamily="18" charset="0"/>
              </a:rPr>
              <a:t>Hensen</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 des jeux qu’il convoite pour sa Playstation.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Markus, 14 ans,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saisit son nom et son adresse. Mais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pour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sa date de naissance, il se heurte à un problème. Son année, 1992, ne figure pas dans le menu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déroulant.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Il choisit donc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1988, la première du menu, et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devient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majeur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en un clic, selon la logique du portail en ligne.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Il accepte ensuite les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conditions générales sans les lire, comme de nombreux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internautes, puis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confirme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d’un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simple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clic le code d’accès reçu par courriel.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Et c’est parti !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Le hic, c’est que sans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le savoir, Markus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a conclu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un abonnement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à 7 euros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par mois, 84 euros par an, pour deux ans, payable d’avance.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 Le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fournisseur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brandissait la menace de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poursuites pénales, </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et Markus s’était déclaré majeur », </a:t>
            </a:r>
            <a:r>
              <a:rPr lang="fr-FR" sz="1800" dirty="0">
                <a:solidFill>
                  <a:srgbClr val="000000"/>
                </a:solidFill>
                <a:latin typeface="Helvetica" panose="020B0604020202020204" pitchFamily="34" charset="0"/>
                <a:ea typeface="Calibri" panose="020F0502020204030204" pitchFamily="34" charset="0"/>
                <a:cs typeface="Times New Roman" panose="02020603050405020304" pitchFamily="18" charset="0"/>
              </a:rPr>
              <a:t>se souvient sa mère</a:t>
            </a:r>
            <a:r>
              <a:rPr lang="fr-FR" sz="1800" dirty="0" smtClean="0">
                <a:solidFill>
                  <a:srgbClr val="000000"/>
                </a:solidFill>
                <a:latin typeface="Helvetica" panose="020B0604020202020204" pitchFamily="34" charset="0"/>
                <a:ea typeface="Calibri" panose="020F0502020204030204" pitchFamily="34" charset="0"/>
                <a:cs typeface="Times New Roman" panose="02020603050405020304" pitchFamily="18" charset="0"/>
              </a:rPr>
              <a:t>.</a:t>
            </a:r>
            <a:endParaRPr lang="fr-FR" sz="1800" dirty="0" smtClean="0"/>
          </a:p>
          <a:p>
            <a:pPr marL="0" lvl="0" indent="0" rtl="0">
              <a:lnSpc>
                <a:spcPct val="115000"/>
              </a:lnSpc>
              <a:buClr>
                <a:schemeClr val="dk1"/>
              </a:buClr>
              <a:buSzPct val="61111"/>
              <a:buFont typeface="Arial"/>
              <a:buNone/>
            </a:pPr>
            <a:r>
              <a:rPr lang="fr-FR" sz="1000" dirty="0" smtClean="0"/>
              <a:t>     (Focus Online </a:t>
            </a:r>
            <a:r>
              <a:rPr lang="fr-FR" sz="1000" dirty="0" err="1" smtClean="0"/>
              <a:t>Schule</a:t>
            </a:r>
            <a:r>
              <a:rPr lang="fr-FR" sz="1000" dirty="0" smtClean="0"/>
              <a:t>, 15.3.2007)</a:t>
            </a:r>
          </a:p>
          <a:p>
            <a:endParaRPr lang="fr-FR" sz="1800" dirty="0" smtClean="0"/>
          </a:p>
          <a:p>
            <a:endParaRPr lang="fr-FR" sz="1800" dirty="0" smtClean="0"/>
          </a:p>
          <a:p>
            <a:endParaRPr lang="fr-FR" sz="1800" dirty="0" smtClean="0"/>
          </a:p>
          <a:p>
            <a:endParaRPr lang="fr-FR" sz="1800" dirty="0"/>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err="1" smtClean="0"/>
              <a:t>Grooming</a:t>
            </a:r>
            <a:endParaRPr lang="fr-FR" dirty="0"/>
          </a:p>
        </p:txBody>
      </p:sp>
      <p:sp>
        <p:nvSpPr>
          <p:cNvPr id="80" name="Shape 8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a:lnSpc>
                <a:spcPct val="115000"/>
              </a:lnSpc>
              <a:buNone/>
            </a:pPr>
            <a:r>
              <a:rPr lang="fr-FR" sz="1800" dirty="0" smtClean="0"/>
              <a:t>Elles </a:t>
            </a:r>
            <a:r>
              <a:rPr lang="fr-FR" sz="1800" dirty="0"/>
              <a:t>s’appellent Lisa, </a:t>
            </a:r>
            <a:r>
              <a:rPr lang="fr-FR" sz="1800" dirty="0" err="1"/>
              <a:t>Leonie</a:t>
            </a:r>
            <a:r>
              <a:rPr lang="fr-FR" sz="1800" dirty="0"/>
              <a:t> ou Jessica, et elles avaient 10, 12 ou 14 ans au moment des faits. Toutes ont entamé avec l’étudiant Eugen S., passablement plus âgé qu’elles, un dialogue via Internet apparemment anodin, tout au moins au début. Mais la conversation d’abord légère </a:t>
            </a:r>
            <a:r>
              <a:rPr lang="fr-FR" sz="1800" dirty="0" smtClean="0"/>
              <a:t>a vite changé de ton. </a:t>
            </a:r>
            <a:r>
              <a:rPr lang="fr-FR" sz="1800" dirty="0"/>
              <a:t>[...] Il pose des questions intimes et parle de la taille de son sexe. Il exige ensuite des jeunes filles qu’elles le regardent </a:t>
            </a:r>
            <a:r>
              <a:rPr lang="fr-FR" sz="1800" dirty="0" smtClean="0"/>
              <a:t>se donner </a:t>
            </a:r>
            <a:r>
              <a:rPr lang="fr-FR" sz="1800" dirty="0"/>
              <a:t>du plaisir devant sa webcam et qu’elles </a:t>
            </a:r>
            <a:r>
              <a:rPr lang="fr-FR" sz="1800" dirty="0" smtClean="0"/>
              <a:t>se dénudent. </a:t>
            </a:r>
            <a:r>
              <a:rPr lang="fr-FR" sz="1800" dirty="0"/>
              <a:t>« Je suis justement en train de me caresser, tu veux regarder ? » écrit-il par exemple. </a:t>
            </a:r>
            <a:r>
              <a:rPr lang="fr-FR" sz="1800" dirty="0" smtClean="0"/>
              <a:t>[…] Il passe ensuite aux intimidations, exploitant les </a:t>
            </a:r>
            <a:r>
              <a:rPr lang="fr-FR" sz="1800" dirty="0"/>
              <a:t>possibilités du Web 2.0. </a:t>
            </a:r>
            <a:r>
              <a:rPr lang="fr-FR" sz="1800" dirty="0" smtClean="0"/>
              <a:t>Il dispose d’ailleurs pour </a:t>
            </a:r>
            <a:r>
              <a:rPr lang="fr-FR" sz="1800" dirty="0"/>
              <a:t>cela de </a:t>
            </a:r>
            <a:r>
              <a:rPr lang="fr-FR" sz="1800" dirty="0" smtClean="0"/>
              <a:t>toutes </a:t>
            </a:r>
            <a:r>
              <a:rPr lang="fr-FR" sz="1800" dirty="0"/>
              <a:t>les </a:t>
            </a:r>
            <a:r>
              <a:rPr lang="fr-FR" sz="1800" dirty="0" smtClean="0"/>
              <a:t>infos utiles comme </a:t>
            </a:r>
            <a:r>
              <a:rPr lang="fr-FR" sz="1800" dirty="0"/>
              <a:t>le nom et </a:t>
            </a:r>
            <a:r>
              <a:rPr lang="fr-FR" sz="1800" dirty="0" smtClean="0"/>
              <a:t>l’adresse des jeunes interlocutrices. [...] </a:t>
            </a:r>
            <a:br>
              <a:rPr lang="fr-FR" sz="1800" dirty="0" smtClean="0"/>
            </a:br>
            <a:r>
              <a:rPr lang="fr-FR" sz="1800" dirty="0" smtClean="0"/>
              <a:t>Il </a:t>
            </a:r>
            <a:r>
              <a:rPr lang="fr-FR" sz="1800" dirty="0"/>
              <a:t>menace également d’imprimer les photos de ses victimes et de les distribuer dans leur école. Si cela ne suffit pas, il profère </a:t>
            </a:r>
            <a:r>
              <a:rPr lang="fr-FR" sz="1800" dirty="0" smtClean="0"/>
              <a:t>des </a:t>
            </a:r>
            <a:r>
              <a:rPr lang="fr-FR" sz="1800" dirty="0"/>
              <a:t>menaces de mort à l’encontre des </a:t>
            </a:r>
            <a:r>
              <a:rPr lang="fr-FR" sz="1800" dirty="0" smtClean="0"/>
              <a:t>parents.</a:t>
            </a:r>
          </a:p>
          <a:p>
            <a:pPr marL="0" lvl="0" indent="0" rtl="0">
              <a:lnSpc>
                <a:spcPct val="115000"/>
              </a:lnSpc>
              <a:buNone/>
            </a:pPr>
            <a:r>
              <a:rPr lang="fr-FR" sz="1000" dirty="0" smtClean="0"/>
              <a:t>(Stern, 10.4.2013) </a:t>
            </a:r>
            <a:endParaRPr lang="fr-FR" sz="1000" dirty="0"/>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Dépendance</a:t>
            </a:r>
            <a:endParaRPr lang="fr-FR" dirty="0"/>
          </a:p>
        </p:txBody>
      </p:sp>
      <p:sp>
        <p:nvSpPr>
          <p:cNvPr id="86" name="Shape 86"/>
          <p:cNvSpPr txBox="1">
            <a:spLocks noGrp="1"/>
          </p:cNvSpPr>
          <p:nvPr>
            <p:ph type="body" idx="1"/>
          </p:nvPr>
        </p:nvSpPr>
        <p:spPr>
          <a:xfrm>
            <a:off x="457200" y="1600200"/>
            <a:ext cx="8229600" cy="4853136"/>
          </a:xfrm>
          <a:prstGeom prst="rect">
            <a:avLst/>
          </a:prstGeom>
        </p:spPr>
        <p:txBody>
          <a:bodyPr lIns="91425" tIns="91425" rIns="91425" bIns="91425" anchor="t" anchorCtr="0">
            <a:noAutofit/>
          </a:bodyPr>
          <a:lstStyle/>
          <a:p>
            <a:pPr marL="0" indent="0">
              <a:lnSpc>
                <a:spcPct val="115000"/>
              </a:lnSpc>
              <a:buSzPct val="61111"/>
              <a:buNone/>
            </a:pPr>
            <a:r>
              <a:rPr lang="fr-FR" sz="1800" dirty="0" smtClean="0"/>
              <a:t>A </a:t>
            </a:r>
            <a:r>
              <a:rPr lang="fr-FR" sz="1800" dirty="0"/>
              <a:t>l’âge de 10 ans, Felix </a:t>
            </a:r>
            <a:r>
              <a:rPr lang="fr-FR" sz="1800" dirty="0" smtClean="0"/>
              <a:t>assemble </a:t>
            </a:r>
            <a:r>
              <a:rPr lang="fr-FR" sz="1800" dirty="0"/>
              <a:t>son premier </a:t>
            </a:r>
            <a:r>
              <a:rPr lang="fr-FR" sz="1800" dirty="0" smtClean="0"/>
              <a:t>ordinateur. </a:t>
            </a:r>
            <a:r>
              <a:rPr lang="fr-FR" sz="1800" dirty="0"/>
              <a:t>[...] </a:t>
            </a:r>
            <a:r>
              <a:rPr lang="fr-FR" sz="1800" dirty="0" smtClean="0"/>
              <a:t>Le métier dont il rêve, c’est </a:t>
            </a:r>
            <a:r>
              <a:rPr lang="fr-FR" sz="1800" dirty="0"/>
              <a:t>informaticien</a:t>
            </a:r>
            <a:r>
              <a:rPr lang="fr-FR" sz="1800" dirty="0" smtClean="0"/>
              <a:t>. [...] </a:t>
            </a:r>
            <a:r>
              <a:rPr lang="fr-FR" sz="1800" dirty="0"/>
              <a:t>Seulement, </a:t>
            </a:r>
            <a:r>
              <a:rPr lang="fr-FR" sz="1800" dirty="0" smtClean="0"/>
              <a:t>l’année à l’école professionnelle a commencé </a:t>
            </a:r>
            <a:r>
              <a:rPr lang="fr-FR" sz="1800" dirty="0"/>
              <a:t>sans </a:t>
            </a:r>
            <a:r>
              <a:rPr lang="fr-FR" sz="1800" dirty="0" smtClean="0"/>
              <a:t>lui. </a:t>
            </a:r>
            <a:r>
              <a:rPr lang="fr-FR" sz="1800" dirty="0"/>
              <a:t>L’école professionnelle, c’est la vie réelle, comme il dit. [...] </a:t>
            </a:r>
            <a:r>
              <a:rPr lang="fr-FR" sz="1800" dirty="0" smtClean="0"/>
              <a:t>Or dans la vie de Felix, </a:t>
            </a:r>
            <a:r>
              <a:rPr lang="fr-FR" sz="1800" dirty="0"/>
              <a:t>il ne </a:t>
            </a:r>
            <a:r>
              <a:rPr lang="fr-FR" sz="1800" dirty="0" smtClean="0"/>
              <a:t>reste </a:t>
            </a:r>
            <a:r>
              <a:rPr lang="fr-FR" sz="1800" dirty="0"/>
              <a:t>tout simplement plus de place pour la </a:t>
            </a:r>
            <a:r>
              <a:rPr lang="fr-FR" sz="1800" dirty="0" smtClean="0"/>
              <a:t>vie réelle, </a:t>
            </a:r>
            <a:r>
              <a:rPr lang="fr-FR" sz="1800" dirty="0"/>
              <a:t>car à 12 </a:t>
            </a:r>
            <a:r>
              <a:rPr lang="fr-FR" sz="1800" dirty="0" smtClean="0"/>
              <a:t>ans, </a:t>
            </a:r>
            <a:r>
              <a:rPr lang="fr-FR" sz="1800" dirty="0"/>
              <a:t>il </a:t>
            </a:r>
            <a:r>
              <a:rPr lang="fr-FR" sz="1800" dirty="0" smtClean="0"/>
              <a:t>s’est lancé à </a:t>
            </a:r>
            <a:r>
              <a:rPr lang="fr-FR" sz="1800" dirty="0"/>
              <a:t>corps perdu dans les jeux </a:t>
            </a:r>
            <a:r>
              <a:rPr lang="fr-FR" sz="1800" dirty="0" smtClean="0"/>
              <a:t>électroniques, téléchargeant notamment «</a:t>
            </a:r>
            <a:r>
              <a:rPr lang="fr-FR" sz="1800" dirty="0"/>
              <a:t> </a:t>
            </a:r>
            <a:r>
              <a:rPr lang="fr-FR" sz="1800" dirty="0" err="1"/>
              <a:t>Minecraft</a:t>
            </a:r>
            <a:r>
              <a:rPr lang="fr-FR" sz="1800" dirty="0"/>
              <a:t> ». « J’ai été happé par ce jeu </a:t>
            </a:r>
            <a:r>
              <a:rPr lang="fr-FR" sz="1800" dirty="0" smtClean="0"/>
              <a:t>», raconte-t-il. Il faut dire que Felix a traversé une période difficile. </a:t>
            </a:r>
            <a:r>
              <a:rPr lang="fr-FR" sz="1800" dirty="0"/>
              <a:t>Son père </a:t>
            </a:r>
            <a:r>
              <a:rPr lang="fr-FR" sz="1800" dirty="0" smtClean="0"/>
              <a:t>est décédé lorsqu’il avait 11 ans, et l’univers </a:t>
            </a:r>
            <a:r>
              <a:rPr lang="fr-FR" sz="1800" dirty="0"/>
              <a:t>informatique a </a:t>
            </a:r>
            <a:r>
              <a:rPr lang="fr-FR" sz="1800" dirty="0" smtClean="0"/>
              <a:t>alors été pour lui un </a:t>
            </a:r>
            <a:r>
              <a:rPr lang="fr-FR" sz="1800" dirty="0"/>
              <a:t>refuge, explique-t-il. [...] </a:t>
            </a:r>
            <a:r>
              <a:rPr lang="fr-FR" sz="1800" dirty="0" smtClean="0"/>
              <a:t>Il s’est ensuite </a:t>
            </a:r>
            <a:r>
              <a:rPr lang="fr-FR" sz="1800" dirty="0"/>
              <a:t>laissé </a:t>
            </a:r>
            <a:r>
              <a:rPr lang="fr-FR" sz="1800" dirty="0" smtClean="0"/>
              <a:t>envoûter </a:t>
            </a:r>
            <a:r>
              <a:rPr lang="fr-FR" sz="1800" dirty="0"/>
              <a:t>par des jeux stratégiques, comme « Age of Empires » ou des jeux de tir subjectif comme « Call of </a:t>
            </a:r>
            <a:r>
              <a:rPr lang="fr-FR" sz="1800" dirty="0" err="1"/>
              <a:t>Duty</a:t>
            </a:r>
            <a:r>
              <a:rPr lang="fr-FR" sz="1800" dirty="0"/>
              <a:t> ». Il passait </a:t>
            </a:r>
            <a:r>
              <a:rPr lang="fr-FR" sz="1800" dirty="0" smtClean="0"/>
              <a:t>alors plusieurs </a:t>
            </a:r>
            <a:r>
              <a:rPr lang="fr-FR" sz="1800" dirty="0"/>
              <a:t>heures par jour devant son </a:t>
            </a:r>
            <a:r>
              <a:rPr lang="fr-FR" sz="1800" dirty="0" smtClean="0"/>
              <a:t>écran, perdant toute </a:t>
            </a:r>
            <a:r>
              <a:rPr lang="fr-FR" sz="1800" dirty="0"/>
              <a:t>notion du </a:t>
            </a:r>
            <a:r>
              <a:rPr lang="fr-FR" sz="1800" dirty="0" smtClean="0"/>
              <a:t>temps et jouant parfois </a:t>
            </a:r>
            <a:r>
              <a:rPr lang="fr-FR" sz="1800" dirty="0"/>
              <a:t>jusqu’à 4 heures du </a:t>
            </a:r>
            <a:r>
              <a:rPr lang="fr-FR" sz="1800" dirty="0" smtClean="0"/>
              <a:t>matin. Juste avant que le réveil sonne. Depuis </a:t>
            </a:r>
            <a:r>
              <a:rPr lang="fr-FR" sz="1800" dirty="0"/>
              <a:t>le début de l’année scolaire, Felix est dispensé d’enseignement. Un médecin l’a </a:t>
            </a:r>
            <a:r>
              <a:rPr lang="fr-FR" sz="1800" dirty="0" smtClean="0"/>
              <a:t>mis en «</a:t>
            </a:r>
            <a:r>
              <a:rPr lang="fr-FR" sz="1800" dirty="0"/>
              <a:t> </a:t>
            </a:r>
            <a:r>
              <a:rPr lang="fr-FR" sz="1800" dirty="0" smtClean="0"/>
              <a:t>incapacité scolaire</a:t>
            </a:r>
            <a:r>
              <a:rPr lang="fr-FR" sz="1800" dirty="0"/>
              <a:t> » et a suggéré qu’il suive une thérapie.</a:t>
            </a:r>
            <a:endParaRPr lang="fr-CH" sz="1800" dirty="0"/>
          </a:p>
          <a:p>
            <a:pPr marL="0" lvl="0" indent="0" rtl="0">
              <a:lnSpc>
                <a:spcPct val="115000"/>
              </a:lnSpc>
              <a:buClr>
                <a:schemeClr val="dk1"/>
              </a:buClr>
              <a:buSzPct val="61111"/>
              <a:buFont typeface="Arial"/>
              <a:buNone/>
            </a:pPr>
            <a:r>
              <a:rPr lang="fr-FR" sz="1800" dirty="0" smtClean="0"/>
              <a:t>. </a:t>
            </a:r>
            <a:r>
              <a:rPr lang="fr-FR" sz="1000" dirty="0" smtClean="0"/>
              <a:t>(</a:t>
            </a:r>
            <a:r>
              <a:rPr lang="fr-FR" sz="1000" dirty="0" err="1" smtClean="0"/>
              <a:t>Schwäbisches</a:t>
            </a:r>
            <a:r>
              <a:rPr lang="fr-FR" sz="1000" dirty="0" smtClean="0"/>
              <a:t> </a:t>
            </a:r>
            <a:r>
              <a:rPr lang="fr-FR" sz="1000" dirty="0" err="1" smtClean="0"/>
              <a:t>Tagblatt</a:t>
            </a:r>
            <a:r>
              <a:rPr lang="fr-FR" sz="1000" dirty="0" smtClean="0"/>
              <a:t>, 2.1.2014)</a:t>
            </a:r>
          </a:p>
          <a:p>
            <a:endParaRPr lang="fr-FR" sz="1800" dirty="0" smtClean="0"/>
          </a:p>
          <a:p>
            <a:endParaRPr lang="fr-FR" sz="1800" dirty="0"/>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Les malentendus les plus courants</a:t>
            </a:r>
            <a:endParaRPr lang="fr-FR" dirty="0"/>
          </a:p>
        </p:txBody>
      </p:sp>
      <p:sp>
        <p:nvSpPr>
          <p:cNvPr id="175" name="Shape 17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indent="-368300">
              <a:buSzPct val="166666"/>
              <a:buFont typeface="Arial"/>
              <a:buChar char="•"/>
            </a:pPr>
            <a:r>
              <a:rPr lang="fr-FR" dirty="0"/>
              <a:t>Sur Internet, rien n’est réel </a:t>
            </a:r>
          </a:p>
          <a:p>
            <a:pPr marL="857250" lvl="1" indent="-368300">
              <a:buSzPct val="166666"/>
              <a:buFont typeface="Arial"/>
              <a:buChar char="•"/>
            </a:pPr>
            <a:r>
              <a:rPr lang="fr-FR" sz="1600" dirty="0" smtClean="0"/>
              <a:t>(</a:t>
            </a:r>
            <a:r>
              <a:rPr lang="fr-FR" sz="1600" dirty="0"/>
              <a:t>les contacts et les conséquences sont réels)</a:t>
            </a:r>
            <a:endParaRPr lang="fr-FR" sz="1200" dirty="0"/>
          </a:p>
          <a:p>
            <a:pPr marL="457200" indent="-368300">
              <a:buSzPct val="166666"/>
              <a:buFont typeface="Arial"/>
              <a:buChar char="•"/>
            </a:pPr>
            <a:r>
              <a:rPr lang="fr-FR" dirty="0"/>
              <a:t>Internet, c’est l’anonymat </a:t>
            </a:r>
          </a:p>
          <a:p>
            <a:pPr marL="857250" lvl="1" indent="-368300">
              <a:buSzPct val="166666"/>
              <a:buFont typeface="Arial"/>
              <a:buChar char="•"/>
            </a:pPr>
            <a:r>
              <a:rPr lang="fr-FR" sz="1600" dirty="0"/>
              <a:t>(tout est stocké et peut servir de preuve)</a:t>
            </a:r>
          </a:p>
          <a:p>
            <a:pPr marL="457200" indent="-368300">
              <a:buSzPct val="166666"/>
              <a:buFont typeface="Arial"/>
              <a:buChar char="•"/>
            </a:pPr>
            <a:r>
              <a:rPr lang="fr-FR" dirty="0"/>
              <a:t>Internet, c’est la liberté </a:t>
            </a:r>
          </a:p>
          <a:p>
            <a:pPr marL="857250" lvl="1" indent="-368300">
              <a:buSzPct val="166666"/>
              <a:buFont typeface="Arial"/>
              <a:buChar char="•"/>
            </a:pPr>
            <a:r>
              <a:rPr lang="fr-FR" sz="1600" dirty="0" smtClean="0"/>
              <a:t>(</a:t>
            </a:r>
            <a:r>
              <a:rPr lang="fr-FR" sz="1600" dirty="0"/>
              <a:t>les intérêts, commerciaux notamment, y jouent un rôle considérable)</a:t>
            </a:r>
          </a:p>
          <a:p>
            <a:pPr marL="457200" indent="-368300">
              <a:buSzPct val="166666"/>
              <a:buFont typeface="Arial"/>
              <a:buChar char="•"/>
            </a:pPr>
            <a:r>
              <a:rPr lang="fr-FR" dirty="0"/>
              <a:t>Sur Internet, tout est </a:t>
            </a:r>
            <a:r>
              <a:rPr lang="fr-FR" dirty="0" smtClean="0"/>
              <a:t>éphémère</a:t>
            </a:r>
            <a:endParaRPr lang="fr-FR" dirty="0"/>
          </a:p>
          <a:p>
            <a:pPr marL="857250" lvl="1" indent="-368300">
              <a:buSzPct val="166666"/>
              <a:buFont typeface="Arial"/>
              <a:buChar char="•"/>
            </a:pPr>
            <a:r>
              <a:rPr lang="fr-FR" sz="1600" dirty="0" smtClean="0"/>
              <a:t>(</a:t>
            </a:r>
            <a:r>
              <a:rPr lang="fr-FR" sz="1600" dirty="0"/>
              <a:t>ce qui est mis en ligne sera toujours en ligne)</a:t>
            </a:r>
          </a:p>
          <a:p>
            <a:pPr marL="457200" indent="-368300">
              <a:buSzPct val="166666"/>
              <a:buFont typeface="Arial"/>
              <a:buChar char="•"/>
            </a:pPr>
            <a:r>
              <a:rPr lang="fr-FR" dirty="0"/>
              <a:t>Sur Internet, il ne peut rien arriver </a:t>
            </a:r>
          </a:p>
          <a:p>
            <a:pPr marL="857250" lvl="1" indent="-368300">
              <a:buSzPct val="166666"/>
              <a:buFont typeface="Arial"/>
              <a:buChar char="•"/>
            </a:pPr>
            <a:r>
              <a:rPr lang="fr-FR" sz="1600" dirty="0"/>
              <a:t>(l’essentiel de ce qui s’y trame reste invisible)</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Exemples en vidéo</a:t>
            </a:r>
            <a:endParaRPr lang="fr-FR" dirty="0"/>
          </a:p>
        </p:txBody>
      </p:sp>
      <p:sp>
        <p:nvSpPr>
          <p:cNvPr id="175" name="Shape 17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indent="-368300">
              <a:buSzPct val="166666"/>
              <a:buFont typeface="Arial"/>
              <a:buChar char="•"/>
            </a:pPr>
            <a:r>
              <a:rPr lang="fr-FR" dirty="0"/>
              <a:t>Le rôle des parents </a:t>
            </a:r>
            <a:r>
              <a:rPr lang="fr-FR" sz="1200" dirty="0">
                <a:hlinkClick r:id="rId3"/>
              </a:rPr>
              <a:t>www.youtube.com/watch?v=</a:t>
            </a:r>
            <a:r>
              <a:rPr lang="fr-FR" sz="1200">
                <a:hlinkClick r:id="rId3"/>
              </a:rPr>
              <a:t>tixkem59YZs</a:t>
            </a:r>
            <a:r>
              <a:rPr lang="fr-FR" sz="1200"/>
              <a:t> </a:t>
            </a:r>
            <a:r>
              <a:rPr lang="fr-FR" sz="1200" dirty="0"/>
              <a:t>?</a:t>
            </a:r>
            <a:r>
              <a:rPr lang="fr-FR" sz="1200"/>
              <a:t>?</a:t>
            </a:r>
            <a:endParaRPr lang="fr-FR" sz="1200" dirty="0"/>
          </a:p>
          <a:p>
            <a:pPr marL="457200" indent="-368300">
              <a:buSzPct val="166666"/>
              <a:buFont typeface="Arial"/>
              <a:buChar char="•"/>
            </a:pPr>
            <a:r>
              <a:rPr lang="fr-FR" dirty="0"/>
              <a:t>Copies pirates </a:t>
            </a:r>
            <a:r>
              <a:rPr lang="fr-FR" sz="1200" dirty="0">
                <a:hlinkClick r:id="rId4"/>
              </a:rPr>
              <a:t>www.youtube.com/watch?v=</a:t>
            </a:r>
            <a:r>
              <a:rPr lang="fr-FR" sz="1200">
                <a:hlinkClick r:id="rId4"/>
              </a:rPr>
              <a:t>xdko3MX8MJI</a:t>
            </a:r>
            <a:r>
              <a:rPr lang="fr-FR" sz="1200"/>
              <a:t>   </a:t>
            </a:r>
            <a:r>
              <a:rPr lang="fr-FR" sz="1200" dirty="0"/>
              <a:t>?</a:t>
            </a:r>
            <a:r>
              <a:rPr lang="fr-FR" sz="1200"/>
              <a:t>??</a:t>
            </a:r>
            <a:endParaRPr lang="fr-FR" sz="1200" dirty="0"/>
          </a:p>
          <a:p>
            <a:pPr marL="457200" indent="-368300">
              <a:buSzPct val="166666"/>
              <a:buFont typeface="Arial"/>
              <a:buChar char="•"/>
            </a:pPr>
            <a:r>
              <a:rPr lang="fr-FR" dirty="0"/>
              <a:t>Internet n’oublie rien </a:t>
            </a:r>
            <a:r>
              <a:rPr lang="fr-FR" sz="1200" dirty="0">
                <a:hlinkClick r:id="rId5"/>
              </a:rPr>
              <a:t>www.youtube.com/watch?v=</a:t>
            </a:r>
            <a:r>
              <a:rPr lang="fr-FR" sz="1200">
                <a:hlinkClick r:id="rId5"/>
              </a:rPr>
              <a:t>QZr57hyYf7o</a:t>
            </a:r>
            <a:r>
              <a:rPr lang="fr-FR" sz="1200"/>
              <a:t> </a:t>
            </a:r>
            <a:r>
              <a:rPr lang="fr-FR" sz="1200" dirty="0"/>
              <a:t>OK</a:t>
            </a:r>
            <a:r>
              <a:rPr lang="fr-FR" sz="1200"/>
              <a:t> ?</a:t>
            </a:r>
            <a:endParaRPr lang="fr-FR" sz="1200" dirty="0"/>
          </a:p>
          <a:p>
            <a:pPr marL="457200" indent="-368300">
              <a:buSzPct val="166666"/>
              <a:buFont typeface="Arial"/>
              <a:buChar char="•"/>
            </a:pPr>
            <a:r>
              <a:rPr lang="fr-FR" dirty="0" err="1"/>
              <a:t>Cyberharcèlement</a:t>
            </a:r>
            <a:r>
              <a:rPr lang="fr-FR" dirty="0"/>
              <a:t> </a:t>
            </a:r>
            <a:r>
              <a:rPr lang="fr-FR" sz="1200" dirty="0">
                <a:hlinkClick r:id="rId6"/>
              </a:rPr>
              <a:t>www.youtube.com/watch?v=eSWKl3GLSkA</a:t>
            </a:r>
            <a:r>
              <a:rPr lang="fr-FR" sz="1200" dirty="0"/>
              <a:t>  </a:t>
            </a:r>
          </a:p>
          <a:p>
            <a:pPr marL="457200" indent="-368300">
              <a:buSzPct val="166666"/>
              <a:buFont typeface="Arial"/>
              <a:buChar char="•"/>
            </a:pPr>
            <a:r>
              <a:rPr lang="fr-FR" err="1"/>
              <a:t>Cyberharcèlement</a:t>
            </a:r>
            <a:r>
              <a:rPr lang="fr-FR"/>
              <a:t> </a:t>
            </a:r>
            <a:r>
              <a:rPr lang="fr-FR" sz="1200" dirty="0">
                <a:hlinkClick r:id="rId7"/>
              </a:rPr>
              <a:t>https</a:t>
            </a:r>
            <a:r>
              <a:rPr lang="fr-FR" sz="1200">
                <a:hlinkClick r:id="rId7"/>
              </a:rPr>
              <a:t>:// www.youtube.com</a:t>
            </a:r>
            <a:r>
              <a:rPr lang="fr-FR" sz="1200" dirty="0">
                <a:hlinkClick r:id="rId7"/>
              </a:rPr>
              <a:t>/watch?</a:t>
            </a:r>
            <a:r>
              <a:rPr lang="fr-FR" sz="1200">
                <a:hlinkClick r:id="rId7"/>
              </a:rPr>
              <a:t>v=</a:t>
            </a:r>
            <a:r>
              <a:rPr lang="fr-FR" sz="1200" dirty="0">
                <a:hlinkClick r:id="rId7"/>
              </a:rPr>
              <a:t>k6qmvDpc</a:t>
            </a:r>
            <a:r>
              <a:rPr lang="fr-FR" sz="1200">
                <a:hlinkClick r:id="rId7"/>
              </a:rPr>
              <a:t>--c</a:t>
            </a:r>
            <a:r>
              <a:rPr lang="fr-FR" sz="1200"/>
              <a:t> </a:t>
            </a:r>
            <a:r>
              <a:rPr lang="fr-FR" sz="1200" smtClean="0"/>
              <a:t>OK</a:t>
            </a:r>
            <a:endParaRPr lang="fr-FR" sz="1200" dirty="0"/>
          </a:p>
          <a:p>
            <a:pPr marL="457200" indent="-368300">
              <a:buSzPct val="166666"/>
              <a:buFont typeface="Arial"/>
              <a:buChar char="•"/>
            </a:pPr>
            <a:r>
              <a:rPr lang="fr-FR" dirty="0"/>
              <a:t>Le monde virtuel </a:t>
            </a:r>
            <a:r>
              <a:rPr lang="fr-FR" sz="1200" dirty="0">
                <a:hlinkClick r:id="rId8"/>
              </a:rPr>
              <a:t>www.youtube.com/watch?v=mztJnVXKP5U</a:t>
            </a:r>
            <a:r>
              <a:rPr lang="fr-FR" sz="1200" dirty="0"/>
              <a:t>  </a:t>
            </a:r>
          </a:p>
          <a:p>
            <a:pPr marL="457200" indent="-368300">
              <a:buSzPct val="166666"/>
              <a:buFont typeface="Arial"/>
              <a:buChar char="•"/>
            </a:pPr>
            <a:r>
              <a:rPr lang="fr-FR" dirty="0"/>
              <a:t>La révolution </a:t>
            </a:r>
            <a:r>
              <a:rPr lang="fr-FR"/>
              <a:t>médiatique </a:t>
            </a:r>
            <a:r>
              <a:rPr lang="fr-FR" sz="1200" dirty="0" err="1"/>
              <a:t>https</a:t>
            </a:r>
            <a:r>
              <a:rPr lang="fr-FR" sz="1200"/>
              <a:t>:// www.youtube.com</a:t>
            </a:r>
            <a:r>
              <a:rPr lang="fr-FR" sz="1200" dirty="0"/>
              <a:t>/</a:t>
            </a:r>
            <a:r>
              <a:rPr lang="fr-FR" sz="1200" dirty="0" err="1"/>
              <a:t>watch?</a:t>
            </a:r>
            <a:r>
              <a:rPr lang="fr-FR" sz="1200" err="1"/>
              <a:t>v</a:t>
            </a:r>
            <a:r>
              <a:rPr lang="fr-FR" sz="1200"/>
              <a:t>=</a:t>
            </a:r>
            <a:r>
              <a:rPr lang="fr-FR" sz="1200" smtClean="0"/>
              <a:t>Zr5_nSadfe8</a:t>
            </a:r>
            <a:endParaRPr lang="fr-FR" sz="1200" dirty="0"/>
          </a:p>
          <a:p>
            <a:pPr marL="457200" indent="-368300">
              <a:buSzPct val="166666"/>
              <a:buFont typeface="Arial"/>
              <a:buChar char="•"/>
            </a:pPr>
            <a:r>
              <a:rPr lang="fr-FR" dirty="0"/>
              <a:t>Histoires de jeunes </a:t>
            </a:r>
            <a:r>
              <a:rPr lang="fr-FR" sz="1200">
                <a:hlinkClick r:id="rId9"/>
              </a:rPr>
              <a:t>www.virtualstories.ch</a:t>
            </a:r>
            <a:r>
              <a:rPr lang="fr-FR" sz="1200"/>
              <a:t>  </a:t>
            </a:r>
            <a:r>
              <a:rPr lang="fr-FR" sz="1200" dirty="0"/>
              <a:t>?</a:t>
            </a:r>
            <a:r>
              <a:rPr lang="fr-FR" sz="1200"/>
              <a:t>?</a:t>
            </a:r>
            <a:endParaRPr lang="fr-FR" sz="1200" dirty="0"/>
          </a:p>
        </p:txBody>
      </p:sp>
    </p:spTree>
    <p:extLst>
      <p:ext uri="{BB962C8B-B14F-4D97-AF65-F5344CB8AC3E}">
        <p14:creationId xmlns="" xmlns:p14="http://schemas.microsoft.com/office/powerpoint/2010/main" val="3144972373"/>
      </p:ext>
    </p:extLst>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Quelle est votre histoire ?</a:t>
            </a:r>
            <a:endParaRPr lang="fr-FR" dirty="0"/>
          </a:p>
        </p:txBody>
      </p:sp>
      <p:sp>
        <p:nvSpPr>
          <p:cNvPr id="92" name="Shape 92"/>
          <p:cNvSpPr txBox="1">
            <a:spLocks noGrp="1"/>
          </p:cNvSpPr>
          <p:nvPr>
            <p:ph type="body" idx="1"/>
          </p:nvPr>
        </p:nvSpPr>
        <p:spPr>
          <a:xfrm>
            <a:off x="457200" y="1600200"/>
            <a:ext cx="83760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Avez-vous vécu des expériences similaires ?</a:t>
            </a:r>
          </a:p>
          <a:p>
            <a:pPr marL="457200" lvl="0" indent="-368300" rtl="0">
              <a:buClr>
                <a:schemeClr val="dk1"/>
              </a:buClr>
              <a:buSzPct val="166666"/>
              <a:buFont typeface="Arial"/>
              <a:buChar char="•"/>
            </a:pPr>
            <a:r>
              <a:rPr lang="fr-FR" dirty="0" smtClean="0"/>
              <a:t>Avez-vous entendu parler d’autres histoires ?</a:t>
            </a:r>
          </a:p>
          <a:p>
            <a:pPr marL="457200" lvl="0" indent="-368300" rtl="0">
              <a:buClr>
                <a:schemeClr val="dk1"/>
              </a:buClr>
              <a:buSzPct val="166666"/>
              <a:buFont typeface="Arial"/>
              <a:buChar char="•"/>
            </a:pPr>
            <a:r>
              <a:rPr lang="fr-FR" dirty="0" smtClean="0"/>
              <a:t>Discutez avec vos voisins sur ce sujet (5 minutes)</a:t>
            </a:r>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a:r>
              <a:rPr lang="fr-FR" dirty="0" smtClean="0"/>
              <a:t>Caractéristiques de cette présentation</a:t>
            </a:r>
            <a:endParaRPr lang="en" dirty="0"/>
          </a:p>
        </p:txBody>
      </p:sp>
      <p:sp>
        <p:nvSpPr>
          <p:cNvPr id="30" name="Shape 3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88900" indent="0">
              <a:buSzPct val="166666"/>
              <a:buNone/>
            </a:pPr>
            <a:r>
              <a:rPr lang="fr-FR" dirty="0"/>
              <a:t>Cette présentation relève du domaine public, autrement dit…</a:t>
            </a:r>
          </a:p>
          <a:p>
            <a:pPr marL="457200" lvl="0" indent="-368300">
              <a:buSzPct val="166666"/>
              <a:buFont typeface="Arial"/>
              <a:buChar char="•"/>
            </a:pPr>
            <a:r>
              <a:rPr lang="fr-FR" dirty="0"/>
              <a:t>Elle peut être utilisée librement, même à fins commerciales</a:t>
            </a:r>
          </a:p>
          <a:p>
            <a:pPr marL="457200" lvl="0" indent="-368300">
              <a:buSzPct val="166666"/>
              <a:buFont typeface="Arial"/>
              <a:buChar char="•"/>
            </a:pPr>
            <a:r>
              <a:rPr lang="fr-FR" dirty="0"/>
              <a:t>Elle peut être modifiée</a:t>
            </a:r>
          </a:p>
          <a:p>
            <a:pPr marL="457200" lvl="0" indent="-368300">
              <a:buSzPct val="166666"/>
              <a:buFont typeface="Arial"/>
              <a:buChar char="•"/>
            </a:pPr>
            <a:r>
              <a:rPr lang="fr-FR" dirty="0"/>
              <a:t>La citation de la source n’est pas exigée</a:t>
            </a:r>
          </a:p>
          <a:p>
            <a:pPr marL="88900" indent="0">
              <a:buSzPct val="166666"/>
              <a:buNone/>
            </a:pPr>
            <a:r>
              <a:rPr lang="fr-FR" dirty="0"/>
              <a:t>Elle a été réalisée à l’enseigne de </a:t>
            </a:r>
            <a:r>
              <a:rPr lang="fr-FR" dirty="0">
                <a:hlinkClick r:id="rId3"/>
              </a:rPr>
              <a:t>www.jeunesetmedias.ch</a:t>
            </a:r>
            <a:r>
              <a:rPr lang="fr-FR" dirty="0"/>
              <a:t>, sous </a:t>
            </a:r>
            <a:r>
              <a:rPr lang="fr-FR" dirty="0" smtClean="0"/>
              <a:t>la </a:t>
            </a:r>
            <a:r>
              <a:rPr lang="fr-FR" dirty="0"/>
              <a:t>plume de:</a:t>
            </a:r>
          </a:p>
          <a:p>
            <a:pPr marL="857250" lvl="1" indent="-368300">
              <a:buSzPct val="166666"/>
              <a:buFont typeface="Arial"/>
              <a:buChar char="•"/>
            </a:pPr>
            <a:r>
              <a:rPr lang="fr-FR" dirty="0" err="1" smtClean="0"/>
              <a:t>Dominik</a:t>
            </a:r>
            <a:r>
              <a:rPr lang="fr-FR" dirty="0" smtClean="0"/>
              <a:t> </a:t>
            </a:r>
            <a:r>
              <a:rPr lang="fr-FR" dirty="0" err="1"/>
              <a:t>Petko</a:t>
            </a:r>
            <a:r>
              <a:rPr lang="fr-FR" dirty="0"/>
              <a:t> </a:t>
            </a:r>
            <a:r>
              <a:rPr lang="fr-FR" dirty="0">
                <a:hlinkClick r:id="rId4"/>
              </a:rPr>
              <a:t>www.phsz.ch</a:t>
            </a:r>
            <a:r>
              <a:rPr lang="fr-FR" dirty="0"/>
              <a:t>  </a:t>
            </a:r>
          </a:p>
          <a:p>
            <a:pPr marL="857250" lvl="1" indent="-368300">
              <a:buSzPct val="166666"/>
              <a:buFont typeface="Arial"/>
              <a:buChar char="•"/>
            </a:pPr>
            <a:r>
              <a:rPr lang="fr-FR" dirty="0" smtClean="0"/>
              <a:t>Bernard </a:t>
            </a:r>
            <a:r>
              <a:rPr lang="fr-FR" dirty="0" err="1"/>
              <a:t>Baumberger</a:t>
            </a:r>
            <a:r>
              <a:rPr lang="fr-FR" dirty="0"/>
              <a:t> </a:t>
            </a:r>
            <a:r>
              <a:rPr lang="fr-FR" dirty="0">
                <a:hlinkClick r:id="rId5"/>
              </a:rPr>
              <a:t>www.hepl.ch</a:t>
            </a:r>
            <a:r>
              <a:rPr lang="fr-FR" dirty="0"/>
              <a:t> </a:t>
            </a:r>
          </a:p>
          <a:p>
            <a:pPr marL="857250" lvl="1" indent="-368300">
              <a:buSzPct val="166666"/>
              <a:buFont typeface="Arial"/>
              <a:buChar char="•"/>
            </a:pPr>
            <a:r>
              <a:rPr lang="fr-FR" dirty="0" smtClean="0"/>
              <a:t>en collaboration avec d’autres institutions</a:t>
            </a:r>
            <a:endParaRPr lang="fr-FR" dirty="0"/>
          </a:p>
          <a:p>
            <a:endParaRPr lang="fr-FR" dirty="0"/>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Comment les enfants peuvent-ils être concernés ?</a:t>
            </a:r>
            <a:endParaRPr lang="fr-FR" dirty="0"/>
          </a:p>
        </p:txBody>
      </p:sp>
      <p:sp>
        <p:nvSpPr>
          <p:cNvPr id="98" name="Shape 98"/>
          <p:cNvSpPr txBox="1">
            <a:spLocks noGrp="1"/>
          </p:cNvSpPr>
          <p:nvPr>
            <p:ph type="body" idx="1"/>
          </p:nvPr>
        </p:nvSpPr>
        <p:spPr>
          <a:xfrm>
            <a:off x="457200" y="1600200"/>
            <a:ext cx="8486999"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a:t>Par hasard et sans le vouloir </a:t>
            </a:r>
            <a:r>
              <a:rPr lang="fr-FR" dirty="0" smtClean="0"/>
              <a:t>(</a:t>
            </a:r>
            <a:r>
              <a:rPr lang="fr-FR" dirty="0"/>
              <a:t>victime)</a:t>
            </a:r>
          </a:p>
          <a:p>
            <a:pPr marL="457200" lvl="0" indent="-368300" rtl="0">
              <a:buClr>
                <a:schemeClr val="dk1"/>
              </a:buClr>
              <a:buSzPct val="166666"/>
              <a:buFont typeface="Arial"/>
              <a:buChar char="•"/>
            </a:pPr>
            <a:r>
              <a:rPr lang="fr-FR" dirty="0"/>
              <a:t>En ignorant les risques et en devenant une cible (coresponsable)</a:t>
            </a:r>
          </a:p>
          <a:p>
            <a:pPr marL="457200" lvl="0" indent="-368300" rtl="0">
              <a:buClr>
                <a:schemeClr val="dk1"/>
              </a:buClr>
              <a:buSzPct val="166666"/>
              <a:buFont typeface="Arial"/>
              <a:buChar char="•"/>
            </a:pPr>
            <a:r>
              <a:rPr lang="fr-FR" dirty="0"/>
              <a:t>En exploitant les risques et en prenant les autres pour cible (coupable)</a:t>
            </a:r>
          </a:p>
          <a:p>
            <a:pPr marL="457200" lvl="0" indent="-368300" rtl="0">
              <a:buClr>
                <a:schemeClr val="dk1"/>
              </a:buClr>
              <a:buSzPct val="166666"/>
              <a:buFont typeface="Arial"/>
              <a:buChar char="•"/>
            </a:pPr>
            <a:r>
              <a:rPr lang="fr-FR" dirty="0"/>
              <a:t>En vivant les problèmes indirectement (spectateur/observateur)</a:t>
            </a:r>
          </a:p>
          <a:p>
            <a:pPr marL="457200" indent="-368300">
              <a:buSzPct val="166666"/>
              <a:buFont typeface="Arial"/>
              <a:buChar char="•"/>
            </a:pPr>
            <a:r>
              <a:rPr lang="fr-FR" dirty="0"/>
              <a:t>Par jeux (minimise les conséquences)</a:t>
            </a: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prstGeom prst="rect">
            <a:avLst/>
          </a:prstGeom>
        </p:spPr>
        <p:txBody>
          <a:bodyPr lIns="91425" tIns="91425" rIns="91425" bIns="91425" anchor="b" anchorCtr="0">
            <a:noAutofit/>
          </a:bodyPr>
          <a:lstStyle/>
          <a:p>
            <a:pPr>
              <a:buNone/>
            </a:pPr>
            <a:r>
              <a:rPr lang="fr-FR" dirty="0" smtClean="0"/>
              <a:t>% des enfants (de 6 à 13 ans)</a:t>
            </a:r>
            <a:endParaRPr lang="fr-FR" dirty="0"/>
          </a:p>
        </p:txBody>
      </p:sp>
      <p:sp>
        <p:nvSpPr>
          <p:cNvPr id="110" name="Shape 110"/>
          <p:cNvSpPr txBox="1">
            <a:spLocks noGrp="1"/>
          </p:cNvSpPr>
          <p:nvPr>
            <p:ph type="body" idx="1"/>
          </p:nvPr>
        </p:nvSpPr>
        <p:spPr>
          <a:xfrm>
            <a:off x="457200" y="1600200"/>
            <a:ext cx="8686800" cy="4967700"/>
          </a:xfrm>
          <a:prstGeom prst="rect">
            <a:avLst/>
          </a:prstGeom>
        </p:spPr>
        <p:txBody>
          <a:bodyPr lIns="91425" tIns="91425" rIns="91425" bIns="91425" anchor="t" anchorCtr="0">
            <a:noAutofit/>
          </a:bodyPr>
          <a:lstStyle/>
          <a:p>
            <a:pPr marL="442913" indent="-342900">
              <a:buSzPct val="167000"/>
              <a:buFont typeface="Arial" panose="020B0604020202020204" pitchFamily="34" charset="0"/>
              <a:buChar char="•"/>
            </a:pPr>
            <a:r>
              <a:rPr lang="fr-FR" sz="2200" dirty="0" smtClean="0">
                <a:solidFill>
                  <a:schemeClr val="tx1"/>
                </a:solidFill>
              </a:rPr>
              <a:t>44 % jouent à des jeux vidéos non adaptés à leur âge </a:t>
            </a:r>
            <a:r>
              <a:rPr lang="fr-FR" sz="1200" dirty="0" smtClean="0">
                <a:solidFill>
                  <a:schemeClr val="tx1"/>
                </a:solidFill>
              </a:rPr>
              <a:t>(KIM, 2012)</a:t>
            </a:r>
          </a:p>
          <a:p>
            <a:pPr marL="442913" indent="-342900">
              <a:buSzPct val="167000"/>
              <a:buFont typeface="Arial" panose="020B0604020202020204" pitchFamily="34" charset="0"/>
              <a:buChar char="•"/>
            </a:pPr>
            <a:r>
              <a:rPr lang="fr-FR" sz="2200" dirty="0" smtClean="0">
                <a:solidFill>
                  <a:schemeClr val="tx1"/>
                </a:solidFill>
              </a:rPr>
              <a:t>23 % regardent des émissions </a:t>
            </a:r>
            <a:r>
              <a:rPr lang="fr-FR" dirty="0" smtClean="0">
                <a:solidFill>
                  <a:schemeClr val="tx1"/>
                </a:solidFill>
              </a:rPr>
              <a:t>de télévision</a:t>
            </a:r>
            <a:r>
              <a:rPr lang="fr-FR" sz="2200" dirty="0" smtClean="0">
                <a:solidFill>
                  <a:schemeClr val="tx1"/>
                </a:solidFill>
              </a:rPr>
              <a:t> inappropriées pour les enfants  </a:t>
            </a:r>
            <a:r>
              <a:rPr lang="fr-FR" sz="1200" dirty="0" smtClean="0">
                <a:solidFill>
                  <a:schemeClr val="tx1"/>
                </a:solidFill>
              </a:rPr>
              <a:t>(KIM, 2012)</a:t>
            </a:r>
          </a:p>
          <a:p>
            <a:pPr marL="442913" indent="-342900">
              <a:buSzPct val="167000"/>
              <a:buFont typeface="Arial" panose="020B0604020202020204" pitchFamily="34" charset="0"/>
              <a:buChar char="•"/>
            </a:pPr>
            <a:r>
              <a:rPr lang="fr-FR" sz="2200" dirty="0" smtClean="0">
                <a:solidFill>
                  <a:schemeClr val="tx1"/>
                </a:solidFill>
              </a:rPr>
              <a:t>17 % ont été en contact avec des contenus Internet préjudiciables pour eux </a:t>
            </a:r>
            <a:r>
              <a:rPr lang="fr-FR" sz="1200" dirty="0" smtClean="0">
                <a:solidFill>
                  <a:schemeClr val="tx1"/>
                </a:solidFill>
              </a:rPr>
              <a:t>(KIM, 2012)</a:t>
            </a:r>
          </a:p>
          <a:p>
            <a:pPr marL="442913" indent="-342900">
              <a:buSzPct val="167000"/>
              <a:buFont typeface="Arial" panose="020B0604020202020204" pitchFamily="34" charset="0"/>
              <a:buChar char="•"/>
            </a:pPr>
            <a:r>
              <a:rPr lang="fr-FR" sz="2200" dirty="0" smtClean="0">
                <a:solidFill>
                  <a:schemeClr val="tx1"/>
                </a:solidFill>
              </a:rPr>
              <a:t>10 % ont déjà été importunés en ligne </a:t>
            </a:r>
            <a:r>
              <a:rPr lang="fr-FR" sz="1200" dirty="0" smtClean="0">
                <a:solidFill>
                  <a:schemeClr val="tx1"/>
                </a:solidFill>
              </a:rPr>
              <a:t>(KIM, 2012)</a:t>
            </a:r>
          </a:p>
          <a:p>
            <a:pPr marL="533400" indent="-342900">
              <a:buFont typeface="Arial" panose="020B0604020202020204" pitchFamily="34" charset="0"/>
              <a:buChar char="•"/>
            </a:pPr>
            <a:endParaRPr lang="fr-FR" dirty="0"/>
          </a:p>
        </p:txBody>
      </p:sp>
    </p:spTree>
    <p:extLst>
      <p:ext uri="{BB962C8B-B14F-4D97-AF65-F5344CB8AC3E}">
        <p14:creationId xmlns="" xmlns:p14="http://schemas.microsoft.com/office/powerpoint/2010/main" val="3339741626"/>
      </p:ext>
    </p:extLst>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 des jeunes</a:t>
            </a:r>
            <a:endParaRPr lang="fr-FR" dirty="0"/>
          </a:p>
        </p:txBody>
      </p:sp>
      <p:sp>
        <p:nvSpPr>
          <p:cNvPr id="104" name="Shape 104"/>
          <p:cNvSpPr txBox="1">
            <a:spLocks noGrp="1"/>
          </p:cNvSpPr>
          <p:nvPr>
            <p:ph type="body" idx="1"/>
          </p:nvPr>
        </p:nvSpPr>
        <p:spPr>
          <a:xfrm>
            <a:off x="457200" y="1600200"/>
            <a:ext cx="10091464" cy="4967700"/>
          </a:xfrm>
          <a:prstGeom prst="rect">
            <a:avLst/>
          </a:prstGeom>
        </p:spPr>
        <p:txBody>
          <a:bodyPr lIns="91425" tIns="91425" rIns="91425" bIns="91425" anchor="t" anchorCtr="0">
            <a:noAutofit/>
          </a:bodyPr>
          <a:lstStyle/>
          <a:p>
            <a:pPr marL="457200" lvl="0" indent="-381000" rtl="0">
              <a:buClr>
                <a:schemeClr val="dk1"/>
              </a:buClr>
              <a:buSzPct val="166666"/>
              <a:buFont typeface="Arial"/>
              <a:buChar char="•"/>
            </a:pPr>
            <a:r>
              <a:rPr lang="fr-FR" dirty="0" smtClean="0">
                <a:solidFill>
                  <a:schemeClr val="tx1"/>
                </a:solidFill>
              </a:rPr>
              <a:t>32 % connaissent quelqu’un qui a été « démoli en ligne » </a:t>
            </a:r>
            <a:r>
              <a:rPr lang="fr-FR" sz="1200" dirty="0" smtClean="0">
                <a:solidFill>
                  <a:schemeClr val="tx1"/>
                </a:solidFill>
              </a:rPr>
              <a:t>(JIM, 2013)</a:t>
            </a:r>
          </a:p>
          <a:p>
            <a:pPr marL="457200" lvl="0" indent="-381000" rtl="0">
              <a:buClr>
                <a:schemeClr val="dk1"/>
              </a:buClr>
              <a:buSzPct val="166666"/>
              <a:buFont typeface="Arial"/>
              <a:buChar char="•"/>
            </a:pPr>
            <a:r>
              <a:rPr lang="fr-FR" dirty="0" smtClean="0">
                <a:solidFill>
                  <a:schemeClr val="tx1"/>
                </a:solidFill>
              </a:rPr>
              <a:t>5 %-17 %  ont été eux-mêmes touchés </a:t>
            </a:r>
            <a:r>
              <a:rPr lang="fr-FR" sz="1200" dirty="0" smtClean="0">
                <a:solidFill>
                  <a:schemeClr val="tx1"/>
                </a:solidFill>
              </a:rPr>
              <a:t>(JIM, 2013 ; JAMES 2012 ; EU-K-O, 2013)</a:t>
            </a:r>
          </a:p>
          <a:p>
            <a:pPr marL="457200" lvl="0" indent="-381000" rtl="0">
              <a:buClr>
                <a:schemeClr val="dk1"/>
              </a:buClr>
              <a:buSzPct val="166666"/>
              <a:buFont typeface="Arial"/>
              <a:buChar char="•"/>
            </a:pPr>
            <a:r>
              <a:rPr lang="fr-FR" dirty="0" smtClean="0">
                <a:solidFill>
                  <a:schemeClr val="tx1"/>
                </a:solidFill>
              </a:rPr>
              <a:t>36 % jouent à des jeux électroniques violents </a:t>
            </a:r>
            <a:r>
              <a:rPr lang="fr-FR" sz="1200" dirty="0" smtClean="0">
                <a:solidFill>
                  <a:schemeClr val="tx1"/>
                </a:solidFill>
              </a:rPr>
              <a:t>(53 % h, 11 % f, JIM, 2013)</a:t>
            </a:r>
          </a:p>
          <a:p>
            <a:pPr marL="457200" lvl="0" indent="-381000" rtl="0">
              <a:buClr>
                <a:schemeClr val="dk1"/>
              </a:buClr>
              <a:buSzPct val="166666"/>
              <a:buFont typeface="Arial"/>
              <a:buChar char="•"/>
            </a:pPr>
            <a:r>
              <a:rPr lang="fr-FR" dirty="0" smtClean="0">
                <a:solidFill>
                  <a:schemeClr val="tx1"/>
                </a:solidFill>
              </a:rPr>
              <a:t>21 %  ont déjà vu du porno sur Internet </a:t>
            </a:r>
            <a:r>
              <a:rPr lang="fr-FR" sz="1200" dirty="0" smtClean="0">
                <a:solidFill>
                  <a:schemeClr val="tx1"/>
                </a:solidFill>
              </a:rPr>
              <a:t>(EU-Kids online CH, 2013)</a:t>
            </a:r>
            <a:r>
              <a:rPr lang="fr-FR" dirty="0" smtClean="0">
                <a:solidFill>
                  <a:schemeClr val="tx1"/>
                </a:solidFill>
              </a:rPr>
              <a:t> </a:t>
            </a:r>
          </a:p>
          <a:p>
            <a:pPr marL="457200" indent="-381000">
              <a:buSzPct val="166666"/>
              <a:buFont typeface="Arial"/>
              <a:buChar char="•"/>
            </a:pPr>
            <a:r>
              <a:rPr lang="fr-FR" dirty="0" smtClean="0">
                <a:solidFill>
                  <a:schemeClr val="tx1"/>
                </a:solidFill>
              </a:rPr>
              <a:t>20 % ont eu une utilisation excessive de médias </a:t>
            </a:r>
            <a:r>
              <a:rPr lang="fr-FR" sz="1200" dirty="0" smtClean="0">
                <a:solidFill>
                  <a:schemeClr val="tx1"/>
                </a:solidFill>
              </a:rPr>
              <a:t>(EU-Kids online CH, 2013)</a:t>
            </a:r>
          </a:p>
          <a:p>
            <a:pPr marL="457200" indent="-381000">
              <a:buSzPct val="166666"/>
              <a:buFont typeface="Arial"/>
              <a:buChar char="•"/>
            </a:pPr>
            <a:r>
              <a:rPr lang="fr-FR" dirty="0" smtClean="0">
                <a:solidFill>
                  <a:schemeClr val="tx1"/>
                </a:solidFill>
              </a:rPr>
              <a:t>6 % ont envoyé des photos érotiques d’eux-mêmes </a:t>
            </a:r>
            <a:r>
              <a:rPr lang="fr-FR" sz="1200" dirty="0" smtClean="0">
                <a:solidFill>
                  <a:schemeClr val="tx1"/>
                </a:solidFill>
              </a:rPr>
              <a:t>(JAMES, 2012)</a:t>
            </a:r>
          </a:p>
          <a:p>
            <a:pPr marL="457200" lvl="0" indent="-381000">
              <a:buClr>
                <a:schemeClr val="dk1"/>
              </a:buClr>
              <a:buSzPct val="166666"/>
              <a:buFont typeface="Arial"/>
              <a:buChar char="•"/>
            </a:pPr>
            <a:r>
              <a:rPr lang="fr-FR" dirty="0" smtClean="0">
                <a:solidFill>
                  <a:schemeClr val="tx1"/>
                </a:solidFill>
              </a:rPr>
              <a:t>2 % ont fait de mauvaises rencontres en ligne </a:t>
            </a:r>
            <a:r>
              <a:rPr lang="fr-FR" sz="1200" dirty="0" smtClean="0">
                <a:solidFill>
                  <a:schemeClr val="tx1"/>
                </a:solidFill>
              </a:rPr>
              <a:t>(EU-</a:t>
            </a:r>
            <a:r>
              <a:rPr lang="fr-FR" sz="1200" dirty="0" err="1" smtClean="0">
                <a:solidFill>
                  <a:schemeClr val="tx1"/>
                </a:solidFill>
              </a:rPr>
              <a:t>K.O</a:t>
            </a:r>
            <a:r>
              <a:rPr lang="fr-FR" sz="1200" dirty="0" smtClean="0">
                <a:solidFill>
                  <a:schemeClr val="tx1"/>
                </a:solidFill>
              </a:rPr>
              <a:t>. CH, 2013)</a:t>
            </a:r>
          </a:p>
        </p:txBody>
      </p:sp>
    </p:spTree>
    <p:extLst>
      <p:ext uri="{BB962C8B-B14F-4D97-AF65-F5344CB8AC3E}">
        <p14:creationId xmlns="" xmlns:p14="http://schemas.microsoft.com/office/powerpoint/2010/main" val="541982743"/>
      </p:ext>
    </p:extLst>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Chaque enfant réagit différemment</a:t>
            </a:r>
            <a:endParaRPr lang="fr-FR" dirty="0"/>
          </a:p>
        </p:txBody>
      </p:sp>
      <p:sp>
        <p:nvSpPr>
          <p:cNvPr id="116" name="Shape 11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buClr>
                <a:schemeClr val="dk1"/>
              </a:buClr>
              <a:buSzPct val="166666"/>
              <a:buFont typeface="Arial"/>
              <a:buChar char="•"/>
            </a:pPr>
            <a:r>
              <a:rPr lang="fr-FR" dirty="0" smtClean="0"/>
              <a:t>Réaction visible / réaction invisible</a:t>
            </a:r>
          </a:p>
          <a:p>
            <a:pPr marL="457200" lvl="0" indent="-381000" rtl="0">
              <a:buClr>
                <a:schemeClr val="dk1"/>
              </a:buClr>
              <a:buSzPct val="166666"/>
              <a:buFont typeface="Arial"/>
              <a:buChar char="•"/>
            </a:pPr>
            <a:r>
              <a:rPr lang="fr-FR" dirty="0" smtClean="0">
                <a:solidFill>
                  <a:schemeClr val="tx1"/>
                </a:solidFill>
              </a:rPr>
              <a:t>Résolution du problème / évitement du problème</a:t>
            </a:r>
          </a:p>
          <a:p>
            <a:pPr marL="457200" lvl="0" indent="-381000" rtl="0">
              <a:buClr>
                <a:schemeClr val="dk1"/>
              </a:buClr>
              <a:buSzPct val="166666"/>
              <a:buFont typeface="Arial"/>
              <a:buChar char="•"/>
            </a:pPr>
            <a:r>
              <a:rPr lang="fr-FR" dirty="0" smtClean="0">
                <a:solidFill>
                  <a:schemeClr val="tx1"/>
                </a:solidFill>
              </a:rPr>
              <a:t>Emotions visibles / pas d’émotions visibles</a:t>
            </a:r>
          </a:p>
          <a:p>
            <a:pPr marL="457200" lvl="0" indent="-381000">
              <a:buSzPct val="166666"/>
              <a:buFont typeface="Arial"/>
              <a:buChar char="•"/>
            </a:pPr>
            <a:r>
              <a:rPr lang="fr-FR" dirty="0" smtClean="0">
                <a:solidFill>
                  <a:schemeClr val="tx1"/>
                </a:solidFill>
              </a:rPr>
              <a:t>Agressivité / abattement</a:t>
            </a:r>
          </a:p>
          <a:p>
            <a:pPr marL="457200" lvl="0" indent="-381000" rtl="0">
              <a:buClr>
                <a:schemeClr val="dk1"/>
              </a:buClr>
              <a:buSzPct val="166666"/>
              <a:buFont typeface="Arial"/>
              <a:buChar char="•"/>
            </a:pPr>
            <a:r>
              <a:rPr lang="fr-FR" dirty="0" smtClean="0">
                <a:solidFill>
                  <a:schemeClr val="tx1"/>
                </a:solidFill>
              </a:rPr>
              <a:t>Recherche d’aide / retrait</a:t>
            </a:r>
          </a:p>
          <a:p>
            <a:pPr marL="457200" lvl="0" indent="-381000" rtl="0">
              <a:buClr>
                <a:schemeClr val="dk1"/>
              </a:buClr>
              <a:buSzPct val="166666"/>
              <a:buFont typeface="Arial"/>
              <a:buChar char="•"/>
            </a:pPr>
            <a:r>
              <a:rPr lang="fr-FR" dirty="0" smtClean="0">
                <a:solidFill>
                  <a:schemeClr val="tx1"/>
                </a:solidFill>
              </a:rPr>
              <a:t>Perte de poids / prise de poids</a:t>
            </a:r>
          </a:p>
          <a:p>
            <a:pPr marL="457200" lvl="0" indent="-381000" rtl="0">
              <a:buClr>
                <a:schemeClr val="dk1"/>
              </a:buClr>
              <a:buSzPct val="166666"/>
              <a:buFont typeface="Arial"/>
              <a:buChar char="•"/>
            </a:pPr>
            <a:r>
              <a:rPr lang="fr-FR" dirty="0" smtClean="0">
                <a:solidFill>
                  <a:schemeClr val="tx1"/>
                </a:solidFill>
              </a:rPr>
              <a:t>Echec scolaire / école buissonnière</a:t>
            </a:r>
          </a:p>
          <a:p>
            <a:pPr marL="457200" lvl="0" indent="-381000">
              <a:buClr>
                <a:schemeClr val="dk1"/>
              </a:buClr>
              <a:buSzPct val="166666"/>
              <a:buFont typeface="Arial"/>
              <a:buChar char="•"/>
            </a:pPr>
            <a:r>
              <a:rPr lang="fr-FR" dirty="0" smtClean="0"/>
              <a:t>Fascination / rejet / insensibilité / imitation …</a:t>
            </a:r>
            <a:endParaRPr lang="fr-FR" dirty="0"/>
          </a:p>
        </p:txBody>
      </p:sp>
    </p:spTree>
    <p:extLst>
      <p:ext uri="{BB962C8B-B14F-4D97-AF65-F5344CB8AC3E}">
        <p14:creationId xmlns="" xmlns:p14="http://schemas.microsoft.com/office/powerpoint/2010/main" val="592181331"/>
      </p:ext>
    </p:extLst>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p:nvPr/>
        </p:nvSpPr>
        <p:spPr>
          <a:xfrm>
            <a:off x="4002825" y="3874100"/>
            <a:ext cx="1031475" cy="457200"/>
          </a:xfrm>
          <a:prstGeom prst="flowChartProcess">
            <a:avLst/>
          </a:prstGeom>
          <a:solidFill>
            <a:schemeClr val="lt1"/>
          </a:solidFill>
          <a:ln w="19050" cap="flat">
            <a:solidFill>
              <a:schemeClr val="lt1"/>
            </a:solidFill>
            <a:prstDash val="solid"/>
            <a:round/>
            <a:headEnd type="none" w="med" len="med"/>
            <a:tailEnd type="none" w="med" len="med"/>
          </a:ln>
        </p:spPr>
        <p:txBody>
          <a:bodyPr lIns="91425" tIns="91425" rIns="91425" bIns="91425" anchor="ctr" anchorCtr="0">
            <a:noAutofit/>
          </a:bodyPr>
          <a:lstStyle/>
          <a:p>
            <a:endParaRPr lang="fr-FR" dirty="0"/>
          </a:p>
        </p:txBody>
      </p:sp>
      <p:sp>
        <p:nvSpPr>
          <p:cNvPr id="117" name="Shape 11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Attention : « interactions »</a:t>
            </a:r>
            <a:endParaRPr lang="fr-FR" dirty="0"/>
          </a:p>
        </p:txBody>
      </p:sp>
      <p:sp>
        <p:nvSpPr>
          <p:cNvPr id="118" name="Shape 118"/>
          <p:cNvSpPr txBox="1"/>
          <p:nvPr/>
        </p:nvSpPr>
        <p:spPr>
          <a:xfrm>
            <a:off x="917650" y="2597275"/>
            <a:ext cx="3657600" cy="457200"/>
          </a:xfrm>
          <a:prstGeom prst="rect">
            <a:avLst/>
          </a:prstGeom>
        </p:spPr>
        <p:txBody>
          <a:bodyPr lIns="91425" tIns="91425" rIns="91425" bIns="91425" anchor="t" anchorCtr="0">
            <a:noAutofit/>
          </a:bodyPr>
          <a:lstStyle/>
          <a:p>
            <a:endParaRPr lang="fr-FR" dirty="0"/>
          </a:p>
        </p:txBody>
      </p:sp>
      <p:sp>
        <p:nvSpPr>
          <p:cNvPr id="119" name="Shape 119"/>
          <p:cNvSpPr txBox="1"/>
          <p:nvPr/>
        </p:nvSpPr>
        <p:spPr>
          <a:xfrm>
            <a:off x="322925" y="3164181"/>
            <a:ext cx="2889899"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fr-FR" sz="2400" dirty="0" smtClean="0"/>
              <a:t>Environnement</a:t>
            </a:r>
          </a:p>
          <a:p>
            <a:pPr lvl="0" algn="ctr" rtl="0">
              <a:buNone/>
            </a:pPr>
            <a:r>
              <a:rPr lang="fr-FR" sz="2400" dirty="0" smtClean="0"/>
              <a:t>social</a:t>
            </a:r>
            <a:endParaRPr lang="fr-FR" sz="2400" dirty="0"/>
          </a:p>
        </p:txBody>
      </p:sp>
      <p:sp>
        <p:nvSpPr>
          <p:cNvPr id="120" name="Shape 120"/>
          <p:cNvSpPr txBox="1"/>
          <p:nvPr/>
        </p:nvSpPr>
        <p:spPr>
          <a:xfrm>
            <a:off x="5688500" y="3164181"/>
            <a:ext cx="3127800"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fr-FR" sz="2400" dirty="0" smtClean="0"/>
              <a:t>Environnement</a:t>
            </a:r>
          </a:p>
          <a:p>
            <a:pPr lvl="0" algn="ctr" rtl="0">
              <a:buNone/>
            </a:pPr>
            <a:r>
              <a:rPr lang="fr-FR" sz="2400" dirty="0" smtClean="0"/>
              <a:t>familial</a:t>
            </a:r>
            <a:endParaRPr lang="fr-FR" sz="2400" dirty="0"/>
          </a:p>
        </p:txBody>
      </p:sp>
      <p:sp>
        <p:nvSpPr>
          <p:cNvPr id="122" name="Shape 122"/>
          <p:cNvSpPr txBox="1"/>
          <p:nvPr/>
        </p:nvSpPr>
        <p:spPr>
          <a:xfrm>
            <a:off x="3067975" y="4459551"/>
            <a:ext cx="2737799" cy="769332"/>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fr-FR" sz="2400" dirty="0" smtClean="0"/>
              <a:t>Personnalité</a:t>
            </a:r>
          </a:p>
          <a:p>
            <a:pPr lvl="0" algn="ctr" rtl="0">
              <a:buNone/>
            </a:pPr>
            <a:endParaRPr lang="fr-FR" sz="2400" dirty="0"/>
          </a:p>
        </p:txBody>
      </p:sp>
      <p:sp>
        <p:nvSpPr>
          <p:cNvPr id="124" name="Shape 124"/>
          <p:cNvSpPr txBox="1"/>
          <p:nvPr/>
        </p:nvSpPr>
        <p:spPr>
          <a:xfrm>
            <a:off x="4813150" y="2775700"/>
            <a:ext cx="3657600" cy="457200"/>
          </a:xfrm>
          <a:prstGeom prst="rect">
            <a:avLst/>
          </a:prstGeom>
        </p:spPr>
        <p:txBody>
          <a:bodyPr lIns="91425" tIns="91425" rIns="91425" bIns="91425" anchor="t" anchorCtr="0">
            <a:noAutofit/>
          </a:bodyPr>
          <a:lstStyle/>
          <a:p>
            <a:endParaRPr lang="fr-FR" dirty="0"/>
          </a:p>
        </p:txBody>
      </p:sp>
      <p:sp>
        <p:nvSpPr>
          <p:cNvPr id="125" name="Shape 125"/>
          <p:cNvSpPr txBox="1"/>
          <p:nvPr/>
        </p:nvSpPr>
        <p:spPr>
          <a:xfrm>
            <a:off x="6034350" y="4711775"/>
            <a:ext cx="3657600" cy="529799"/>
          </a:xfrm>
          <a:prstGeom prst="rect">
            <a:avLst/>
          </a:prstGeom>
        </p:spPr>
        <p:txBody>
          <a:bodyPr lIns="91425" tIns="91425" rIns="91425" bIns="91425" anchor="t" anchorCtr="0">
            <a:noAutofit/>
          </a:bodyPr>
          <a:lstStyle/>
          <a:p>
            <a:endParaRPr lang="fr-FR" dirty="0"/>
          </a:p>
        </p:txBody>
      </p:sp>
      <p:sp>
        <p:nvSpPr>
          <p:cNvPr id="13" name="Shape 122"/>
          <p:cNvSpPr txBox="1"/>
          <p:nvPr/>
        </p:nvSpPr>
        <p:spPr>
          <a:xfrm>
            <a:off x="3059832" y="1844824"/>
            <a:ext cx="2737799"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fr-FR" sz="2400" dirty="0" smtClean="0"/>
              <a:t>Consommation</a:t>
            </a:r>
            <a:br>
              <a:rPr lang="fr-FR" sz="2400" dirty="0" smtClean="0"/>
            </a:br>
            <a:r>
              <a:rPr lang="fr-FR" sz="2400" dirty="0" smtClean="0"/>
              <a:t>de médias</a:t>
            </a:r>
            <a:endParaRPr lang="fr-FR" sz="2400" dirty="0"/>
          </a:p>
        </p:txBody>
      </p:sp>
      <p:sp>
        <p:nvSpPr>
          <p:cNvPr id="2" name="Pfeil in vier Richtungen 1"/>
          <p:cNvSpPr/>
          <p:nvPr/>
        </p:nvSpPr>
        <p:spPr>
          <a:xfrm>
            <a:off x="3644786" y="2996952"/>
            <a:ext cx="1584176" cy="1354783"/>
          </a:xfrm>
          <a:prstGeom prst="quad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5" name="Gebogener Pfeil 14"/>
          <p:cNvSpPr/>
          <p:nvPr/>
        </p:nvSpPr>
        <p:spPr>
          <a:xfrm rot="16200000" flipH="1">
            <a:off x="1043968" y="2066400"/>
            <a:ext cx="3240000" cy="3240000"/>
          </a:xfrm>
          <a:prstGeom prst="circularArrow">
            <a:avLst>
              <a:gd name="adj1" fmla="val 12500"/>
              <a:gd name="adj2" fmla="val 1079448"/>
              <a:gd name="adj3" fmla="val 20457681"/>
              <a:gd name="adj4" fmla="val 10800000"/>
              <a:gd name="adj5" fmla="val 12500"/>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Gebogener Pfeil 4"/>
          <p:cNvSpPr/>
          <p:nvPr/>
        </p:nvSpPr>
        <p:spPr>
          <a:xfrm rot="16200000" flipV="1">
            <a:off x="4572000" y="2066074"/>
            <a:ext cx="3240000" cy="3240000"/>
          </a:xfrm>
          <a:prstGeom prst="circularArrow">
            <a:avLst>
              <a:gd name="adj1" fmla="val 12500"/>
              <a:gd name="adj2" fmla="val 1079448"/>
              <a:gd name="adj3" fmla="val 20457681"/>
              <a:gd name="adj4" fmla="val 10800000"/>
              <a:gd name="adj5" fmla="val 12500"/>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115" name="Shape 115"/>
          <p:cNvSpPr/>
          <p:nvPr/>
        </p:nvSpPr>
        <p:spPr>
          <a:xfrm>
            <a:off x="4002825" y="3874100"/>
            <a:ext cx="1031475" cy="457200"/>
          </a:xfrm>
          <a:prstGeom prst="flowChartProcess">
            <a:avLst/>
          </a:prstGeom>
          <a:solidFill>
            <a:schemeClr val="lt1"/>
          </a:solidFill>
          <a:ln w="19050" cap="flat">
            <a:solidFill>
              <a:schemeClr val="lt1"/>
            </a:solidFill>
            <a:prstDash val="solid"/>
            <a:round/>
            <a:headEnd type="none" w="med" len="med"/>
            <a:tailEnd type="none" w="med" len="med"/>
          </a:ln>
        </p:spPr>
        <p:txBody>
          <a:bodyPr lIns="91425" tIns="91425" rIns="91425" bIns="91425" anchor="ctr" anchorCtr="0">
            <a:noAutofit/>
          </a:bodyPr>
          <a:lstStyle/>
          <a:p>
            <a:endParaRPr lang="fr-FR" dirty="0"/>
          </a:p>
        </p:txBody>
      </p:sp>
      <p:sp>
        <p:nvSpPr>
          <p:cNvPr id="117" name="Shape 11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r>
              <a:rPr lang="fr-FR" dirty="0" smtClean="0"/>
              <a:t>Attention : « spirale descendante »</a:t>
            </a:r>
            <a:endParaRPr lang="fr-FR" dirty="0"/>
          </a:p>
        </p:txBody>
      </p:sp>
      <p:sp>
        <p:nvSpPr>
          <p:cNvPr id="118" name="Shape 118"/>
          <p:cNvSpPr txBox="1"/>
          <p:nvPr/>
        </p:nvSpPr>
        <p:spPr>
          <a:xfrm>
            <a:off x="917650" y="2597275"/>
            <a:ext cx="3657600" cy="457200"/>
          </a:xfrm>
          <a:prstGeom prst="rect">
            <a:avLst/>
          </a:prstGeom>
        </p:spPr>
        <p:txBody>
          <a:bodyPr lIns="91425" tIns="91425" rIns="91425" bIns="91425" anchor="t" anchorCtr="0">
            <a:noAutofit/>
          </a:bodyPr>
          <a:lstStyle/>
          <a:p>
            <a:endParaRPr lang="fr-FR" dirty="0"/>
          </a:p>
        </p:txBody>
      </p:sp>
      <p:sp>
        <p:nvSpPr>
          <p:cNvPr id="119" name="Shape 119"/>
          <p:cNvSpPr txBox="1"/>
          <p:nvPr/>
        </p:nvSpPr>
        <p:spPr>
          <a:xfrm>
            <a:off x="322925" y="3164181"/>
            <a:ext cx="2889899" cy="984899"/>
          </a:xfrm>
          <a:prstGeom prst="rect">
            <a:avLst/>
          </a:prstGeom>
          <a:solidFill>
            <a:schemeClr val="bg1"/>
          </a:solidFill>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fr-FR" sz="2400" dirty="0" smtClean="0"/>
              <a:t>Cercle d’amis</a:t>
            </a:r>
            <a:endParaRPr lang="fr-FR" sz="2400" dirty="0"/>
          </a:p>
        </p:txBody>
      </p:sp>
      <p:sp>
        <p:nvSpPr>
          <p:cNvPr id="120" name="Shape 120"/>
          <p:cNvSpPr txBox="1"/>
          <p:nvPr/>
        </p:nvSpPr>
        <p:spPr>
          <a:xfrm>
            <a:off x="5688500" y="3164181"/>
            <a:ext cx="3127800" cy="984899"/>
          </a:xfrm>
          <a:prstGeom prst="rect">
            <a:avLst/>
          </a:prstGeom>
          <a:solidFill>
            <a:schemeClr val="bg1"/>
          </a:solidFill>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fr-FR" sz="2400" dirty="0" smtClean="0"/>
              <a:t>Situation familiale</a:t>
            </a:r>
            <a:endParaRPr lang="fr-FR" sz="2400" dirty="0"/>
          </a:p>
        </p:txBody>
      </p:sp>
      <p:sp>
        <p:nvSpPr>
          <p:cNvPr id="122" name="Shape 122"/>
          <p:cNvSpPr txBox="1"/>
          <p:nvPr/>
        </p:nvSpPr>
        <p:spPr>
          <a:xfrm>
            <a:off x="3067975" y="4459550"/>
            <a:ext cx="2737799"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fr-FR" sz="2400" dirty="0" smtClean="0"/>
              <a:t>Personnalité</a:t>
            </a:r>
            <a:endParaRPr lang="fr-FR" sz="2400" dirty="0"/>
          </a:p>
        </p:txBody>
      </p:sp>
      <p:sp>
        <p:nvSpPr>
          <p:cNvPr id="124" name="Shape 124"/>
          <p:cNvSpPr txBox="1"/>
          <p:nvPr/>
        </p:nvSpPr>
        <p:spPr>
          <a:xfrm>
            <a:off x="4813150" y="2775700"/>
            <a:ext cx="3657600" cy="457200"/>
          </a:xfrm>
          <a:prstGeom prst="rect">
            <a:avLst/>
          </a:prstGeom>
        </p:spPr>
        <p:txBody>
          <a:bodyPr lIns="91425" tIns="91425" rIns="91425" bIns="91425" anchor="t" anchorCtr="0">
            <a:noAutofit/>
          </a:bodyPr>
          <a:lstStyle/>
          <a:p>
            <a:endParaRPr lang="fr-FR" dirty="0"/>
          </a:p>
        </p:txBody>
      </p:sp>
      <p:sp>
        <p:nvSpPr>
          <p:cNvPr id="125" name="Shape 125"/>
          <p:cNvSpPr txBox="1"/>
          <p:nvPr/>
        </p:nvSpPr>
        <p:spPr>
          <a:xfrm>
            <a:off x="6034350" y="4711775"/>
            <a:ext cx="3657600" cy="529799"/>
          </a:xfrm>
          <a:prstGeom prst="rect">
            <a:avLst/>
          </a:prstGeom>
        </p:spPr>
        <p:txBody>
          <a:bodyPr lIns="91425" tIns="91425" rIns="91425" bIns="91425" anchor="t" anchorCtr="0">
            <a:noAutofit/>
          </a:bodyPr>
          <a:lstStyle/>
          <a:p>
            <a:endParaRPr lang="fr-FR" dirty="0"/>
          </a:p>
        </p:txBody>
      </p:sp>
      <p:sp>
        <p:nvSpPr>
          <p:cNvPr id="13" name="Shape 122"/>
          <p:cNvSpPr txBox="1"/>
          <p:nvPr/>
        </p:nvSpPr>
        <p:spPr>
          <a:xfrm>
            <a:off x="3059832" y="1844824"/>
            <a:ext cx="2737799"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fr-FR" sz="2400" dirty="0" smtClean="0"/>
              <a:t>Consommation</a:t>
            </a:r>
            <a:br>
              <a:rPr lang="fr-FR" sz="2400" dirty="0" smtClean="0"/>
            </a:br>
            <a:r>
              <a:rPr lang="fr-FR" sz="2400" dirty="0" smtClean="0"/>
              <a:t>de médias</a:t>
            </a:r>
            <a:endParaRPr lang="fr-FR" sz="2400" dirty="0"/>
          </a:p>
        </p:txBody>
      </p:sp>
      <p:sp>
        <p:nvSpPr>
          <p:cNvPr id="2" name="Pfeil in vier Richtungen 1"/>
          <p:cNvSpPr/>
          <p:nvPr/>
        </p:nvSpPr>
        <p:spPr>
          <a:xfrm>
            <a:off x="3644786" y="2996952"/>
            <a:ext cx="1584176" cy="1354783"/>
          </a:xfrm>
          <a:prstGeom prst="quad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Gewitterblitz 2"/>
          <p:cNvSpPr/>
          <p:nvPr/>
        </p:nvSpPr>
        <p:spPr>
          <a:xfrm>
            <a:off x="2801584" y="1600094"/>
            <a:ext cx="673422" cy="780481"/>
          </a:xfrm>
          <a:prstGeom prst="lightningBol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Gewitterblitz 15"/>
          <p:cNvSpPr/>
          <p:nvPr/>
        </p:nvSpPr>
        <p:spPr>
          <a:xfrm>
            <a:off x="137617" y="2982303"/>
            <a:ext cx="673422" cy="780481"/>
          </a:xfrm>
          <a:prstGeom prst="lightningBol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Gewitterblitz 16"/>
          <p:cNvSpPr/>
          <p:nvPr/>
        </p:nvSpPr>
        <p:spPr>
          <a:xfrm>
            <a:off x="2801584" y="4351735"/>
            <a:ext cx="673422" cy="780481"/>
          </a:xfrm>
          <a:prstGeom prst="lightningBol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Gewitterblitz 17"/>
          <p:cNvSpPr/>
          <p:nvPr/>
        </p:nvSpPr>
        <p:spPr>
          <a:xfrm>
            <a:off x="5482754" y="2930510"/>
            <a:ext cx="673422" cy="780481"/>
          </a:xfrm>
          <a:prstGeom prst="lightningBol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 xmlns:p14="http://schemas.microsoft.com/office/powerpoint/2010/main" val="2584899492"/>
      </p:ext>
    </p:extLst>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Le cumul accroît les risques</a:t>
            </a:r>
            <a:endParaRPr lang="fr-FR" dirty="0"/>
          </a:p>
        </p:txBody>
      </p:sp>
      <p:sp>
        <p:nvSpPr>
          <p:cNvPr id="148" name="Shape 148"/>
          <p:cNvSpPr txBox="1">
            <a:spLocks noGrp="1"/>
          </p:cNvSpPr>
          <p:nvPr>
            <p:ph type="body" idx="1"/>
          </p:nvPr>
        </p:nvSpPr>
        <p:spPr>
          <a:xfrm>
            <a:off x="486519" y="1628800"/>
            <a:ext cx="3994500" cy="4967700"/>
          </a:xfrm>
          <a:prstGeom prst="rect">
            <a:avLst/>
          </a:prstGeom>
        </p:spPr>
        <p:txBody>
          <a:bodyPr lIns="91425" tIns="91425" rIns="91425" bIns="91425" anchor="t" anchorCtr="0">
            <a:noAutofit/>
          </a:bodyPr>
          <a:lstStyle/>
          <a:p>
            <a:pPr marL="431800" indent="-342900">
              <a:buSzPct val="166666"/>
            </a:pPr>
            <a:r>
              <a:rPr lang="fr-FR" dirty="0" smtClean="0"/>
              <a:t>Problèmes familiaux</a:t>
            </a:r>
          </a:p>
          <a:p>
            <a:pPr marL="431800" indent="-342900">
              <a:buSzPct val="166666"/>
            </a:pPr>
            <a:r>
              <a:rPr lang="fr-FR" dirty="0" smtClean="0"/>
              <a:t>Problèmes scolaires</a:t>
            </a:r>
          </a:p>
          <a:p>
            <a:pPr marL="431800" indent="-342900">
              <a:buSzPct val="166666"/>
            </a:pPr>
            <a:r>
              <a:rPr lang="fr-FR" dirty="0" smtClean="0"/>
              <a:t>Problèmes sociaux</a:t>
            </a:r>
          </a:p>
          <a:p>
            <a:pPr marL="431800" indent="-342900">
              <a:buSzPct val="166666"/>
            </a:pPr>
            <a:r>
              <a:rPr lang="fr-FR" dirty="0" smtClean="0"/>
              <a:t>Prédispositions</a:t>
            </a:r>
          </a:p>
          <a:p>
            <a:pPr marL="431800" indent="-342900">
              <a:buSzPct val="166666"/>
            </a:pPr>
            <a:r>
              <a:rPr lang="fr-FR" dirty="0" smtClean="0"/>
              <a:t>Faibles compétences médiatiques</a:t>
            </a:r>
          </a:p>
          <a:p>
            <a:pPr marL="457200" lvl="0" indent="-368300" rtl="0">
              <a:buClr>
                <a:schemeClr val="dk1"/>
              </a:buClr>
              <a:buSzPct val="166666"/>
              <a:buFont typeface="Arial"/>
              <a:buChar char="•"/>
            </a:pPr>
            <a:endParaRPr lang="fr-FR" dirty="0" smtClean="0"/>
          </a:p>
          <a:p>
            <a:pPr marL="457200" lvl="0" indent="-368300" rtl="0">
              <a:buClr>
                <a:schemeClr val="dk1"/>
              </a:buClr>
              <a:buSzPct val="166666"/>
              <a:buFont typeface="Arial"/>
              <a:buChar char="•"/>
            </a:pPr>
            <a:endParaRPr lang="fr-FR" dirty="0" smtClean="0"/>
          </a:p>
          <a:p>
            <a:pPr marL="88900" lvl="0" indent="0" algn="ctr" rtl="0">
              <a:buClr>
                <a:schemeClr val="dk1"/>
              </a:buClr>
              <a:buSzPct val="166666"/>
              <a:buNone/>
            </a:pPr>
            <a:r>
              <a:rPr lang="fr-FR" dirty="0" smtClean="0"/>
              <a:t>Risque élevé</a:t>
            </a:r>
          </a:p>
          <a:p>
            <a:endParaRPr lang="fr-FR" dirty="0"/>
          </a:p>
        </p:txBody>
      </p:sp>
      <p:sp>
        <p:nvSpPr>
          <p:cNvPr id="149" name="Shape 149"/>
          <p:cNvSpPr txBox="1">
            <a:spLocks noGrp="1"/>
          </p:cNvSpPr>
          <p:nvPr>
            <p:ph type="body" idx="2"/>
          </p:nvPr>
        </p:nvSpPr>
        <p:spPr>
          <a:xfrm>
            <a:off x="4692273" y="1600200"/>
            <a:ext cx="3994500" cy="4967700"/>
          </a:xfrm>
          <a:prstGeom prst="rect">
            <a:avLst/>
          </a:prstGeom>
        </p:spPr>
        <p:txBody>
          <a:bodyPr lIns="91425" tIns="91425" rIns="91425" bIns="91425" anchor="t" anchorCtr="0">
            <a:noAutofit/>
          </a:bodyPr>
          <a:lstStyle/>
          <a:p>
            <a:pPr marL="431800" indent="-342900">
              <a:buSzPct val="166666"/>
            </a:pPr>
            <a:r>
              <a:rPr lang="fr-FR" dirty="0" smtClean="0"/>
              <a:t>Stabilité familiale</a:t>
            </a:r>
          </a:p>
          <a:p>
            <a:pPr marL="431800" indent="-342900">
              <a:buSzPct val="166666"/>
            </a:pPr>
            <a:r>
              <a:rPr lang="fr-FR" dirty="0" smtClean="0"/>
              <a:t>Stabilité scolaire</a:t>
            </a:r>
          </a:p>
          <a:p>
            <a:pPr marL="431800" indent="-342900">
              <a:buSzPct val="166666"/>
            </a:pPr>
            <a:r>
              <a:rPr lang="fr-FR" dirty="0" smtClean="0"/>
              <a:t>Stabilité sociale</a:t>
            </a:r>
          </a:p>
          <a:p>
            <a:pPr marL="431800" indent="-342900">
              <a:buSzPct val="166666"/>
            </a:pPr>
            <a:r>
              <a:rPr lang="fr-FR" dirty="0" smtClean="0"/>
              <a:t>Stabilité personnelle</a:t>
            </a:r>
          </a:p>
          <a:p>
            <a:pPr marL="431800" indent="-342900">
              <a:buSzPct val="166666"/>
            </a:pPr>
            <a:r>
              <a:rPr lang="fr-FR" dirty="0" smtClean="0"/>
              <a:t>Grandes compétences médiatiques</a:t>
            </a:r>
          </a:p>
          <a:p>
            <a:pPr marL="457200" lvl="0" indent="-368300">
              <a:buSzPct val="166666"/>
              <a:buFont typeface="Arial"/>
              <a:buChar char="•"/>
            </a:pPr>
            <a:endParaRPr lang="fr-FR" dirty="0" smtClean="0"/>
          </a:p>
          <a:p>
            <a:pPr marL="88900" lvl="0" indent="0" algn="ctr">
              <a:buSzPct val="166666"/>
              <a:buNone/>
            </a:pPr>
            <a:r>
              <a:rPr lang="fr-FR" dirty="0" smtClean="0"/>
              <a:t>Risque faible</a:t>
            </a:r>
          </a:p>
          <a:p>
            <a:endParaRPr lang="fr-FR" dirty="0"/>
          </a:p>
        </p:txBody>
      </p:sp>
      <p:sp>
        <p:nvSpPr>
          <p:cNvPr id="150" name="Shape 150"/>
          <p:cNvSpPr/>
          <p:nvPr/>
        </p:nvSpPr>
        <p:spPr>
          <a:xfrm>
            <a:off x="1691682" y="5229200"/>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lang="fr-FR" dirty="0"/>
          </a:p>
        </p:txBody>
      </p:sp>
      <p:sp>
        <p:nvSpPr>
          <p:cNvPr id="10" name="Shape 150"/>
          <p:cNvSpPr/>
          <p:nvPr/>
        </p:nvSpPr>
        <p:spPr>
          <a:xfrm>
            <a:off x="2267746" y="5229200"/>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lang="fr-FR" dirty="0"/>
          </a:p>
        </p:txBody>
      </p:sp>
      <p:sp>
        <p:nvSpPr>
          <p:cNvPr id="11" name="Shape 150"/>
          <p:cNvSpPr/>
          <p:nvPr/>
        </p:nvSpPr>
        <p:spPr>
          <a:xfrm>
            <a:off x="2843809" y="5229200"/>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lang="fr-FR" dirty="0"/>
          </a:p>
        </p:txBody>
      </p:sp>
      <p:sp>
        <p:nvSpPr>
          <p:cNvPr id="16" name="Shape 150"/>
          <p:cNvSpPr/>
          <p:nvPr/>
        </p:nvSpPr>
        <p:spPr>
          <a:xfrm>
            <a:off x="5940154" y="5157192"/>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lang="fr-FR" dirty="0"/>
          </a:p>
        </p:txBody>
      </p:sp>
      <p:sp>
        <p:nvSpPr>
          <p:cNvPr id="17" name="Shape 150"/>
          <p:cNvSpPr/>
          <p:nvPr/>
        </p:nvSpPr>
        <p:spPr>
          <a:xfrm>
            <a:off x="6516218" y="5157192"/>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lang="fr-FR" dirty="0"/>
          </a:p>
        </p:txBody>
      </p:sp>
      <p:sp>
        <p:nvSpPr>
          <p:cNvPr id="18" name="Shape 150"/>
          <p:cNvSpPr/>
          <p:nvPr/>
        </p:nvSpPr>
        <p:spPr>
          <a:xfrm>
            <a:off x="7092281" y="5157192"/>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lang="fr-FR" dirty="0"/>
          </a:p>
        </p:txBody>
      </p:sp>
    </p:spTree>
  </p:cSld>
  <p:clrMapOvr>
    <a:masterClrMapping/>
  </p:clrMapOvr>
  <p:transition spd="slow">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274637"/>
            <a:ext cx="8291264" cy="1143000"/>
          </a:xfrm>
          <a:prstGeom prst="rect">
            <a:avLst/>
          </a:prstGeom>
        </p:spPr>
        <p:txBody>
          <a:bodyPr lIns="91425" tIns="91425" rIns="91425" bIns="91425" anchor="b" anchorCtr="0">
            <a:noAutofit/>
          </a:bodyPr>
          <a:lstStyle/>
          <a:p>
            <a:pPr>
              <a:buNone/>
            </a:pPr>
            <a:r>
              <a:rPr lang="fr-FR" dirty="0" smtClean="0"/>
              <a:t>Facteurs de risque des médias violents</a:t>
            </a:r>
            <a:endParaRPr lang="fr-FR" dirty="0"/>
          </a:p>
        </p:txBody>
      </p:sp>
      <p:sp>
        <p:nvSpPr>
          <p:cNvPr id="161" name="Shape 161"/>
          <p:cNvSpPr txBox="1">
            <a:spLocks noGrp="1"/>
          </p:cNvSpPr>
          <p:nvPr>
            <p:ph type="body" idx="1"/>
          </p:nvPr>
        </p:nvSpPr>
        <p:spPr>
          <a:xfrm>
            <a:off x="457200" y="1600200"/>
            <a:ext cx="8363272" cy="4967700"/>
          </a:xfrm>
          <a:prstGeom prst="rect">
            <a:avLst/>
          </a:prstGeom>
        </p:spPr>
        <p:txBody>
          <a:bodyPr lIns="91425" tIns="91425" rIns="91425" bIns="91425" anchor="t" anchorCtr="0">
            <a:noAutofit/>
          </a:bodyPr>
          <a:lstStyle/>
          <a:p>
            <a:pPr marL="446088" indent="-346075">
              <a:buSzPct val="167000"/>
              <a:buFont typeface="Arial" panose="020B0604020202020204" pitchFamily="34" charset="0"/>
              <a:buChar char="•"/>
            </a:pPr>
            <a:r>
              <a:rPr lang="fr-FR" altLang="de-DE" sz="2200" dirty="0" smtClean="0">
                <a:solidFill>
                  <a:schemeClr val="tx1"/>
                </a:solidFill>
              </a:rPr>
              <a:t>Expériences de violence réelle (en tant </a:t>
            </a:r>
            <a:r>
              <a:rPr lang="fr-FR" altLang="de-DE" dirty="0" smtClean="0">
                <a:solidFill>
                  <a:schemeClr val="tx1"/>
                </a:solidFill>
              </a:rPr>
              <a:t>que </a:t>
            </a:r>
            <a:r>
              <a:rPr lang="fr-FR" altLang="de-DE" sz="2200" dirty="0" smtClean="0">
                <a:solidFill>
                  <a:schemeClr val="tx1"/>
                </a:solidFill>
              </a:rPr>
              <a:t>victime ou auteur)</a:t>
            </a:r>
          </a:p>
          <a:p>
            <a:pPr marL="446088" indent="-346075">
              <a:buSzPct val="167000"/>
            </a:pPr>
            <a:r>
              <a:rPr lang="fr-FR" altLang="de-DE" sz="2200" dirty="0" smtClean="0">
                <a:solidFill>
                  <a:schemeClr val="tx1"/>
                </a:solidFill>
              </a:rPr>
              <a:t>Valorisation de la violence (chez soi ou chez les autres)</a:t>
            </a:r>
          </a:p>
          <a:p>
            <a:pPr marL="446088" indent="-346075">
              <a:buSzPct val="167000"/>
            </a:pPr>
            <a:r>
              <a:rPr lang="fr-FR" altLang="de-DE" dirty="0" smtClean="0">
                <a:solidFill>
                  <a:schemeClr val="tx1"/>
                </a:solidFill>
              </a:rPr>
              <a:t>Pression du groupe </a:t>
            </a:r>
            <a:br>
              <a:rPr lang="fr-FR" altLang="de-DE" dirty="0" smtClean="0">
                <a:solidFill>
                  <a:schemeClr val="tx1"/>
                </a:solidFill>
              </a:rPr>
            </a:br>
            <a:r>
              <a:rPr lang="fr-FR" altLang="de-DE" dirty="0" smtClean="0">
                <a:solidFill>
                  <a:schemeClr val="tx1"/>
                </a:solidFill>
              </a:rPr>
              <a:t>(par ex. en l’absence de dispositions à la violence)</a:t>
            </a:r>
            <a:endParaRPr lang="fr-FR" altLang="de-DE" sz="2200" dirty="0" smtClean="0">
              <a:solidFill>
                <a:schemeClr val="tx1"/>
              </a:solidFill>
            </a:endParaRPr>
          </a:p>
          <a:p>
            <a:pPr marL="446088" indent="-346075">
              <a:buSzPct val="167000"/>
              <a:buFont typeface="Arial" panose="020B0604020202020204" pitchFamily="34" charset="0"/>
              <a:buChar char="•"/>
            </a:pPr>
            <a:r>
              <a:rPr lang="fr-FR" altLang="de-DE" sz="2200" dirty="0" smtClean="0">
                <a:solidFill>
                  <a:schemeClr val="tx1"/>
                </a:solidFill>
              </a:rPr>
              <a:t>Compétences sociales insuffisantes </a:t>
            </a:r>
            <a:br>
              <a:rPr lang="fr-FR" altLang="de-DE" sz="2200" dirty="0" smtClean="0">
                <a:solidFill>
                  <a:schemeClr val="tx1"/>
                </a:solidFill>
              </a:rPr>
            </a:br>
            <a:r>
              <a:rPr lang="fr-FR" altLang="de-DE" sz="2200" dirty="0" smtClean="0">
                <a:solidFill>
                  <a:schemeClr val="tx1"/>
                </a:solidFill>
              </a:rPr>
              <a:t>(par ex. non-verbalisation)</a:t>
            </a:r>
          </a:p>
          <a:p>
            <a:pPr marL="446088" indent="-346075">
              <a:buSzPct val="167000"/>
              <a:buFont typeface="Arial" panose="020B0604020202020204" pitchFamily="34" charset="0"/>
              <a:buChar char="•"/>
            </a:pPr>
            <a:r>
              <a:rPr lang="fr-FR" altLang="de-DE" sz="2200" dirty="0" smtClean="0">
                <a:solidFill>
                  <a:schemeClr val="tx1"/>
                </a:solidFill>
              </a:rPr>
              <a:t>Expériences de frustration (par ex. avenir bouché)</a:t>
            </a:r>
          </a:p>
          <a:p>
            <a:pPr marL="446088" indent="-346075">
              <a:buSzPct val="167000"/>
              <a:buFont typeface="Arial" panose="020B0604020202020204" pitchFamily="34" charset="0"/>
              <a:buChar char="•"/>
            </a:pPr>
            <a:r>
              <a:rPr lang="fr-FR" altLang="de-DE" sz="2200" dirty="0" smtClean="0">
                <a:solidFill>
                  <a:schemeClr val="tx1"/>
                </a:solidFill>
              </a:rPr>
              <a:t>Soutien insuffisant (par ex. problèmes familiaux)</a:t>
            </a:r>
          </a:p>
          <a:p>
            <a:pPr marL="446088" indent="-346075">
              <a:buSzPct val="167000"/>
              <a:buFont typeface="Arial" panose="020B0604020202020204" pitchFamily="34" charset="0"/>
              <a:buChar char="•"/>
            </a:pPr>
            <a:r>
              <a:rPr lang="fr-FR" altLang="de-DE" dirty="0" smtClean="0">
                <a:solidFill>
                  <a:schemeClr val="tx1"/>
                </a:solidFill>
              </a:rPr>
              <a:t>Caractéristiques des médias (réalité, cruauté, gratification)</a:t>
            </a:r>
          </a:p>
          <a:p>
            <a:endParaRPr lang="fr-FR" dirty="0">
              <a:solidFill>
                <a:schemeClr val="tx1"/>
              </a:solidFill>
            </a:endParaRPr>
          </a:p>
        </p:txBody>
      </p:sp>
    </p:spTree>
    <p:extLst>
      <p:ext uri="{BB962C8B-B14F-4D97-AF65-F5344CB8AC3E}">
        <p14:creationId xmlns="" xmlns:p14="http://schemas.microsoft.com/office/powerpoint/2010/main" val="1857764769"/>
      </p:ext>
    </p:extLst>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Facteurs de risque de la pornographie</a:t>
            </a:r>
            <a:endParaRPr lang="fr-FR" dirty="0"/>
          </a:p>
        </p:txBody>
      </p:sp>
      <p:sp>
        <p:nvSpPr>
          <p:cNvPr id="3" name="Textplatzhalter 2"/>
          <p:cNvSpPr>
            <a:spLocks noGrp="1"/>
          </p:cNvSpPr>
          <p:nvPr>
            <p:ph type="body" idx="1"/>
          </p:nvPr>
        </p:nvSpPr>
        <p:spPr/>
        <p:txBody>
          <a:bodyPr/>
          <a:lstStyle/>
          <a:p>
            <a:pPr marL="442913" indent="-342900">
              <a:buSzPct val="167000"/>
            </a:pPr>
            <a:r>
              <a:rPr lang="fr-FR" altLang="de-DE" dirty="0" smtClean="0">
                <a:solidFill>
                  <a:schemeClr val="tx1"/>
                </a:solidFill>
              </a:rPr>
              <a:t>Accès aisé, anonyme</a:t>
            </a:r>
          </a:p>
          <a:p>
            <a:pPr marL="442913" indent="-342900">
              <a:buSzPct val="167000"/>
              <a:buFont typeface="Arial" panose="020B0604020202020204" pitchFamily="34" charset="0"/>
              <a:buChar char="•"/>
            </a:pPr>
            <a:r>
              <a:rPr lang="fr-FR" altLang="de-DE" dirty="0" smtClean="0">
                <a:solidFill>
                  <a:schemeClr val="tx1"/>
                </a:solidFill>
              </a:rPr>
              <a:t>Expérience relationnelle insuffisante</a:t>
            </a:r>
          </a:p>
          <a:p>
            <a:pPr marL="442913" indent="-342900">
              <a:buSzPct val="167000"/>
              <a:buFont typeface="Arial" panose="020B0604020202020204" pitchFamily="34" charset="0"/>
              <a:buChar char="•"/>
            </a:pPr>
            <a:r>
              <a:rPr lang="fr-FR" altLang="de-DE" dirty="0" smtClean="0">
                <a:solidFill>
                  <a:schemeClr val="tx1"/>
                </a:solidFill>
              </a:rPr>
              <a:t>Manque d’empathie et de compétences sociales </a:t>
            </a:r>
          </a:p>
          <a:p>
            <a:pPr marL="442913" indent="-342900">
              <a:buSzPct val="167000"/>
              <a:buFont typeface="Arial" panose="020B0604020202020204" pitchFamily="34" charset="0"/>
              <a:buChar char="•"/>
            </a:pPr>
            <a:r>
              <a:rPr lang="fr-FR" altLang="de-DE" dirty="0" smtClean="0">
                <a:solidFill>
                  <a:schemeClr val="tx1"/>
                </a:solidFill>
              </a:rPr>
              <a:t>Communautés en ligne ayant les mêmes intérêts</a:t>
            </a:r>
          </a:p>
          <a:p>
            <a:pPr marL="442913" indent="-342900">
              <a:buSzPct val="167000"/>
              <a:buFont typeface="Arial" panose="020B0604020202020204" pitchFamily="34" charset="0"/>
              <a:buChar char="•"/>
            </a:pPr>
            <a:r>
              <a:rPr lang="fr-FR" altLang="de-DE" dirty="0" smtClean="0">
                <a:solidFill>
                  <a:schemeClr val="tx1"/>
                </a:solidFill>
              </a:rPr>
              <a:t>Caractéristiques des médias (proximité avec la vie réelle, violence)</a:t>
            </a:r>
          </a:p>
          <a:p>
            <a:endParaRPr lang="fr-FR" dirty="0">
              <a:solidFill>
                <a:srgbClr val="FF0000"/>
              </a:solidFill>
            </a:endParaRPr>
          </a:p>
        </p:txBody>
      </p:sp>
    </p:spTree>
    <p:extLst>
      <p:ext uri="{BB962C8B-B14F-4D97-AF65-F5344CB8AC3E}">
        <p14:creationId xmlns="" xmlns:p14="http://schemas.microsoft.com/office/powerpoint/2010/main" val="25565789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Facteurs de risque du harcèlement</a:t>
            </a:r>
            <a:endParaRPr lang="fr-FR" dirty="0"/>
          </a:p>
        </p:txBody>
      </p:sp>
      <p:sp>
        <p:nvSpPr>
          <p:cNvPr id="3" name="Textplatzhalter 2"/>
          <p:cNvSpPr>
            <a:spLocks noGrp="1"/>
          </p:cNvSpPr>
          <p:nvPr>
            <p:ph type="body" idx="1"/>
          </p:nvPr>
        </p:nvSpPr>
        <p:spPr/>
        <p:txBody>
          <a:bodyPr/>
          <a:lstStyle/>
          <a:p>
            <a:pPr marL="442913" indent="-342900">
              <a:buSzPct val="167000"/>
              <a:buFont typeface="Arial" panose="020B0604020202020204" pitchFamily="34" charset="0"/>
              <a:buChar char="•"/>
            </a:pPr>
            <a:r>
              <a:rPr lang="fr-FR" altLang="de-DE" dirty="0">
                <a:solidFill>
                  <a:schemeClr val="tx1"/>
                </a:solidFill>
              </a:rPr>
              <a:t>S’il est plus </a:t>
            </a:r>
            <a:r>
              <a:rPr lang="fr-FR" altLang="de-DE" dirty="0" smtClean="0">
                <a:solidFill>
                  <a:schemeClr val="tx1"/>
                </a:solidFill>
              </a:rPr>
              <a:t>jeune que </a:t>
            </a:r>
            <a:r>
              <a:rPr lang="fr-FR" altLang="de-DE" dirty="0">
                <a:solidFill>
                  <a:schemeClr val="tx1"/>
                </a:solidFill>
              </a:rPr>
              <a:t>les autres enfants du groupe</a:t>
            </a:r>
          </a:p>
          <a:p>
            <a:pPr marL="442913" indent="-342900">
              <a:buSzPct val="167000"/>
              <a:buFont typeface="Arial" panose="020B0604020202020204" pitchFamily="34" charset="0"/>
              <a:buChar char="•"/>
            </a:pPr>
            <a:r>
              <a:rPr lang="fr-FR" altLang="de-DE" dirty="0" smtClean="0">
                <a:solidFill>
                  <a:schemeClr val="tx1"/>
                </a:solidFill>
              </a:rPr>
              <a:t>S’il </a:t>
            </a:r>
            <a:r>
              <a:rPr lang="fr-FR" altLang="de-DE" dirty="0">
                <a:solidFill>
                  <a:schemeClr val="tx1"/>
                </a:solidFill>
              </a:rPr>
              <a:t>a des particularités</a:t>
            </a:r>
            <a:r>
              <a:rPr lang="fr-FR" altLang="de-DE" dirty="0" smtClean="0">
                <a:solidFill>
                  <a:schemeClr val="tx1"/>
                </a:solidFill>
              </a:rPr>
              <a:t>(par </a:t>
            </a:r>
            <a:r>
              <a:rPr lang="fr-FR" altLang="de-DE" dirty="0">
                <a:solidFill>
                  <a:schemeClr val="tx1"/>
                </a:solidFill>
              </a:rPr>
              <a:t>ex. taille, langue, culture)</a:t>
            </a:r>
          </a:p>
          <a:p>
            <a:pPr marL="442913" indent="-342900">
              <a:buSzPct val="167000"/>
              <a:buFont typeface="Arial" panose="020B0604020202020204" pitchFamily="34" charset="0"/>
              <a:buChar char="•"/>
            </a:pPr>
            <a:r>
              <a:rPr lang="fr-FR" altLang="de-DE" dirty="0">
                <a:solidFill>
                  <a:schemeClr val="tx1"/>
                </a:solidFill>
              </a:rPr>
              <a:t>S’il a une faible </a:t>
            </a:r>
            <a:r>
              <a:rPr lang="fr-FR" altLang="de-DE" dirty="0" smtClean="0">
                <a:solidFill>
                  <a:schemeClr val="tx1"/>
                </a:solidFill>
              </a:rPr>
              <a:t>confiance </a:t>
            </a:r>
            <a:r>
              <a:rPr lang="fr-FR" altLang="de-DE" dirty="0">
                <a:solidFill>
                  <a:schemeClr val="tx1"/>
                </a:solidFill>
              </a:rPr>
              <a:t>en </a:t>
            </a:r>
            <a:r>
              <a:rPr lang="fr-FR" altLang="de-DE" dirty="0" smtClean="0">
                <a:solidFill>
                  <a:schemeClr val="tx1"/>
                </a:solidFill>
              </a:rPr>
              <a:t>lui</a:t>
            </a:r>
            <a:endParaRPr lang="fr-FR" altLang="de-DE" dirty="0">
              <a:solidFill>
                <a:schemeClr val="tx1"/>
              </a:solidFill>
            </a:endParaRPr>
          </a:p>
          <a:p>
            <a:pPr marL="442913" indent="-342900">
              <a:buSzPct val="167000"/>
              <a:buFont typeface="Arial" panose="020B0604020202020204" pitchFamily="34" charset="0"/>
              <a:buChar char="•"/>
            </a:pPr>
            <a:r>
              <a:rPr lang="fr-FR" altLang="de-DE" dirty="0">
                <a:solidFill>
                  <a:schemeClr val="tx1"/>
                </a:solidFill>
              </a:rPr>
              <a:t>S’il a un cercle </a:t>
            </a:r>
            <a:r>
              <a:rPr lang="fr-FR" altLang="de-DE" dirty="0" smtClean="0">
                <a:solidFill>
                  <a:schemeClr val="tx1"/>
                </a:solidFill>
              </a:rPr>
              <a:t>d’amis </a:t>
            </a:r>
            <a:r>
              <a:rPr lang="fr-FR" altLang="de-DE" dirty="0">
                <a:solidFill>
                  <a:schemeClr val="tx1"/>
                </a:solidFill>
              </a:rPr>
              <a:t>limité</a:t>
            </a:r>
          </a:p>
          <a:p>
            <a:pPr marL="442913" indent="-342900">
              <a:buSzPct val="167000"/>
              <a:buFont typeface="Arial" panose="020B0604020202020204" pitchFamily="34" charset="0"/>
              <a:buChar char="•"/>
            </a:pPr>
            <a:r>
              <a:rPr lang="fr-FR" altLang="de-DE" dirty="0">
                <a:solidFill>
                  <a:schemeClr val="tx1"/>
                </a:solidFill>
              </a:rPr>
              <a:t>S’il manque </a:t>
            </a:r>
            <a:r>
              <a:rPr lang="fr-FR" altLang="de-DE" dirty="0" smtClean="0">
                <a:solidFill>
                  <a:schemeClr val="tx1"/>
                </a:solidFill>
              </a:rPr>
              <a:t>d’interlocuteurs </a:t>
            </a:r>
            <a:r>
              <a:rPr lang="fr-FR" altLang="de-DE" dirty="0">
                <a:solidFill>
                  <a:schemeClr val="tx1"/>
                </a:solidFill>
              </a:rPr>
              <a:t>/ manque d’attention</a:t>
            </a:r>
          </a:p>
          <a:p>
            <a:pPr marL="442913" indent="-342900">
              <a:buSzPct val="167000"/>
              <a:buFont typeface="Arial" panose="020B0604020202020204" pitchFamily="34" charset="0"/>
              <a:buChar char="•"/>
            </a:pPr>
            <a:endParaRPr lang="fr-FR" altLang="de-DE" dirty="0">
              <a:solidFill>
                <a:schemeClr val="tx1"/>
              </a:solidFill>
            </a:endParaRPr>
          </a:p>
          <a:p>
            <a:endParaRPr lang="fr-FR" dirty="0">
              <a:solidFill>
                <a:srgbClr val="FF0000"/>
              </a:solidFill>
            </a:endParaRPr>
          </a:p>
        </p:txBody>
      </p:sp>
    </p:spTree>
    <p:extLst>
      <p:ext uri="{BB962C8B-B14F-4D97-AF65-F5344CB8AC3E}">
        <p14:creationId xmlns="" xmlns:p14="http://schemas.microsoft.com/office/powerpoint/2010/main" val="302621329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rtl="0">
              <a:buNone/>
            </a:pPr>
            <a:r>
              <a:rPr lang="fr-FR" dirty="0" smtClean="0"/>
              <a:t>Objectifs</a:t>
            </a:r>
            <a:endParaRPr lang="fr-FR" dirty="0"/>
          </a:p>
        </p:txBody>
      </p:sp>
      <p:sp>
        <p:nvSpPr>
          <p:cNvPr id="30" name="Shape 3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Reconnaître les opportunités et les risques inhérents aux </a:t>
            </a:r>
            <a:br>
              <a:rPr lang="fr-FR" dirty="0" smtClean="0"/>
            </a:br>
            <a:r>
              <a:rPr lang="fr-FR" dirty="0" smtClean="0"/>
              <a:t>médias électroniques</a:t>
            </a:r>
          </a:p>
          <a:p>
            <a:pPr marL="457200" lvl="0" indent="-368300" rtl="0">
              <a:buClr>
                <a:schemeClr val="dk1"/>
              </a:buClr>
              <a:buSzPct val="166666"/>
              <a:buFont typeface="Arial"/>
              <a:buChar char="•"/>
            </a:pPr>
            <a:r>
              <a:rPr lang="fr-FR" dirty="0" smtClean="0"/>
              <a:t>Comprendre les conséquences potentielles pour les enfants</a:t>
            </a:r>
          </a:p>
          <a:p>
            <a:pPr marL="457200" lvl="0" indent="-368300" rtl="0">
              <a:buClr>
                <a:schemeClr val="dk1"/>
              </a:buClr>
              <a:buSzPct val="166666"/>
              <a:buFont typeface="Arial"/>
              <a:buChar char="•"/>
            </a:pPr>
            <a:r>
              <a:rPr lang="fr-FR" dirty="0" smtClean="0"/>
              <a:t>Découvrir les stratégies pour les parents</a:t>
            </a:r>
          </a:p>
          <a:p>
            <a:pPr marL="457200" lvl="0" indent="-368300" rtl="0">
              <a:buClr>
                <a:schemeClr val="dk1"/>
              </a:buClr>
              <a:buSzPct val="166666"/>
              <a:buFont typeface="Arial"/>
              <a:buChar char="•"/>
            </a:pPr>
            <a:r>
              <a:rPr lang="fr-FR" dirty="0" smtClean="0"/>
              <a:t>Réfléchir à sa propre attitude</a:t>
            </a:r>
          </a:p>
          <a:p>
            <a:endParaRPr lang="fr-FR" dirty="0"/>
          </a:p>
        </p:txBody>
      </p:sp>
    </p:spTree>
    <p:extLst>
      <p:ext uri="{BB962C8B-B14F-4D97-AF65-F5344CB8AC3E}">
        <p14:creationId xmlns="" xmlns:p14="http://schemas.microsoft.com/office/powerpoint/2010/main" val="307376317"/>
      </p:ext>
    </p:extLst>
  </p:cSld>
  <p:clrMapOvr>
    <a:masterClrMapping/>
  </p:clrMapOvr>
  <p:transition spd="slow">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Facteurs de risque de la dépendance</a:t>
            </a:r>
            <a:endParaRPr lang="fr-FR" dirty="0"/>
          </a:p>
        </p:txBody>
      </p:sp>
      <p:sp>
        <p:nvSpPr>
          <p:cNvPr id="3" name="Textplatzhalter 2"/>
          <p:cNvSpPr>
            <a:spLocks noGrp="1"/>
          </p:cNvSpPr>
          <p:nvPr>
            <p:ph type="body" idx="1"/>
          </p:nvPr>
        </p:nvSpPr>
        <p:spPr/>
        <p:txBody>
          <a:bodyPr/>
          <a:lstStyle/>
          <a:p>
            <a:pPr marL="442913" indent="-342900">
              <a:buSzPct val="167000"/>
              <a:buFont typeface="Arial" panose="020B0604020202020204" pitchFamily="34" charset="0"/>
              <a:buChar char="•"/>
            </a:pPr>
            <a:r>
              <a:rPr lang="fr-FR" altLang="de-DE" dirty="0" smtClean="0">
                <a:solidFill>
                  <a:schemeClr val="tx1"/>
                </a:solidFill>
              </a:rPr>
              <a:t>Problèmes psychiques / dépression</a:t>
            </a:r>
          </a:p>
          <a:p>
            <a:pPr marL="442913" indent="-342900">
              <a:buSzPct val="167000"/>
              <a:buFont typeface="Arial" panose="020B0604020202020204" pitchFamily="34" charset="0"/>
              <a:buChar char="•"/>
            </a:pPr>
            <a:r>
              <a:rPr lang="fr-FR" altLang="de-DE" dirty="0" smtClean="0">
                <a:solidFill>
                  <a:schemeClr val="tx1"/>
                </a:solidFill>
              </a:rPr>
              <a:t>Situation de vie difficile / ennui</a:t>
            </a:r>
          </a:p>
          <a:p>
            <a:pPr marL="442913" indent="-342900">
              <a:buSzPct val="167000"/>
              <a:buFont typeface="Arial" panose="020B0604020202020204" pitchFamily="34" charset="0"/>
              <a:buChar char="•"/>
            </a:pPr>
            <a:r>
              <a:rPr lang="fr-FR" altLang="de-DE" dirty="0" smtClean="0">
                <a:solidFill>
                  <a:schemeClr val="tx1"/>
                </a:solidFill>
              </a:rPr>
              <a:t>Faible soutien social</a:t>
            </a:r>
          </a:p>
          <a:p>
            <a:pPr marL="442913" indent="-342900">
              <a:buSzPct val="167000"/>
              <a:buFont typeface="Arial" panose="020B0604020202020204" pitchFamily="34" charset="0"/>
              <a:buChar char="•"/>
            </a:pPr>
            <a:r>
              <a:rPr lang="fr-FR" altLang="de-DE" dirty="0" smtClean="0">
                <a:solidFill>
                  <a:schemeClr val="tx1"/>
                </a:solidFill>
              </a:rPr>
              <a:t>Tendance à la dépendance dans la famille</a:t>
            </a:r>
          </a:p>
          <a:p>
            <a:pPr marL="442913" indent="-342900">
              <a:buSzPct val="167000"/>
              <a:buFont typeface="Arial" panose="020B0604020202020204" pitchFamily="34" charset="0"/>
              <a:buChar char="•"/>
            </a:pPr>
            <a:r>
              <a:rPr lang="fr-FR" altLang="de-DE" dirty="0" smtClean="0">
                <a:solidFill>
                  <a:schemeClr val="tx1"/>
                </a:solidFill>
              </a:rPr>
              <a:t>Pression du groupe au sein du cercle d’amis</a:t>
            </a:r>
          </a:p>
          <a:p>
            <a:pPr marL="442913" indent="-342900">
              <a:buSzPct val="167000"/>
              <a:buFont typeface="Arial" panose="020B0604020202020204" pitchFamily="34" charset="0"/>
              <a:buChar char="•"/>
            </a:pPr>
            <a:r>
              <a:rPr lang="fr-FR" altLang="de-DE" dirty="0" smtClean="0">
                <a:solidFill>
                  <a:schemeClr val="tx1"/>
                </a:solidFill>
              </a:rPr>
              <a:t>Caractéristiques des médias (par ex. jeux addictifs)</a:t>
            </a:r>
            <a:endParaRPr lang="fr-FR" dirty="0">
              <a:solidFill>
                <a:srgbClr val="FF0000"/>
              </a:solidFill>
            </a:endParaRPr>
          </a:p>
        </p:txBody>
      </p:sp>
    </p:spTree>
    <p:extLst>
      <p:ext uri="{BB962C8B-B14F-4D97-AF65-F5344CB8AC3E}">
        <p14:creationId xmlns="" xmlns:p14="http://schemas.microsoft.com/office/powerpoint/2010/main" val="8942399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Facteurs généraux de protection</a:t>
            </a:r>
            <a:endParaRPr lang="fr-FR" dirty="0"/>
          </a:p>
        </p:txBody>
      </p:sp>
      <p:sp>
        <p:nvSpPr>
          <p:cNvPr id="163" name="Shape 16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indent="-368300">
              <a:lnSpc>
                <a:spcPct val="130000"/>
              </a:lnSpc>
              <a:spcBef>
                <a:spcPts val="500"/>
              </a:spcBef>
              <a:spcAft>
                <a:spcPts val="600"/>
              </a:spcAft>
              <a:buSzPct val="166666"/>
              <a:buFont typeface="Arial"/>
              <a:buChar char="•"/>
            </a:pPr>
            <a:r>
              <a:rPr lang="fr-FR" dirty="0" smtClean="0"/>
              <a:t>Environnement stable et positif (par ex. famille)</a:t>
            </a:r>
          </a:p>
          <a:p>
            <a:pPr marL="457200" lvl="0" indent="-368300" rtl="0">
              <a:lnSpc>
                <a:spcPct val="130000"/>
              </a:lnSpc>
              <a:spcBef>
                <a:spcPts val="500"/>
              </a:spcBef>
              <a:spcAft>
                <a:spcPts val="600"/>
              </a:spcAft>
              <a:buClr>
                <a:schemeClr val="dk1"/>
              </a:buClr>
              <a:buSzPct val="166666"/>
              <a:buFont typeface="Arial"/>
              <a:buChar char="•"/>
            </a:pPr>
            <a:r>
              <a:rPr lang="fr-FR" dirty="0" smtClean="0"/>
              <a:t>Aptitude à exprimer ses émotions</a:t>
            </a:r>
          </a:p>
          <a:p>
            <a:pPr marL="457200" lvl="0" indent="-368300" rtl="0">
              <a:lnSpc>
                <a:spcPct val="130000"/>
              </a:lnSpc>
              <a:spcBef>
                <a:spcPts val="500"/>
              </a:spcBef>
              <a:spcAft>
                <a:spcPts val="600"/>
              </a:spcAft>
              <a:buClr>
                <a:schemeClr val="dk1"/>
              </a:buClr>
              <a:buSzPct val="166666"/>
              <a:buFont typeface="Arial"/>
              <a:buChar char="•"/>
            </a:pPr>
            <a:r>
              <a:rPr lang="fr-FR" dirty="0" smtClean="0"/>
              <a:t>Compétences sociales, empathie</a:t>
            </a:r>
          </a:p>
          <a:p>
            <a:pPr marL="457200" lvl="0" indent="-368300" rtl="0">
              <a:lnSpc>
                <a:spcPct val="130000"/>
              </a:lnSpc>
              <a:spcBef>
                <a:spcPts val="500"/>
              </a:spcBef>
              <a:spcAft>
                <a:spcPts val="600"/>
              </a:spcAft>
              <a:buClr>
                <a:schemeClr val="dk1"/>
              </a:buClr>
              <a:buSzPct val="166666"/>
              <a:buFont typeface="Arial"/>
              <a:buChar char="•"/>
            </a:pPr>
            <a:r>
              <a:rPr lang="fr-FR" dirty="0" smtClean="0"/>
              <a:t>Confiance en sa propre capacité de contrôle, optimisme</a:t>
            </a:r>
          </a:p>
          <a:p>
            <a:pPr marL="457200" lvl="0" indent="-368300" rtl="0">
              <a:lnSpc>
                <a:spcPct val="130000"/>
              </a:lnSpc>
              <a:spcBef>
                <a:spcPts val="500"/>
              </a:spcBef>
              <a:spcAft>
                <a:spcPts val="600"/>
              </a:spcAft>
              <a:buClr>
                <a:schemeClr val="dk1"/>
              </a:buClr>
              <a:buSzPct val="166666"/>
              <a:buFont typeface="Arial"/>
              <a:buChar char="•"/>
            </a:pPr>
            <a:r>
              <a:rPr lang="fr-FR" dirty="0" smtClean="0"/>
              <a:t>Capacité de résolution des problèmes</a:t>
            </a:r>
          </a:p>
          <a:p>
            <a:pPr marL="457200" lvl="0" indent="-368300" rtl="0">
              <a:lnSpc>
                <a:spcPct val="130000"/>
              </a:lnSpc>
              <a:spcBef>
                <a:spcPts val="500"/>
              </a:spcBef>
              <a:spcAft>
                <a:spcPts val="600"/>
              </a:spcAft>
              <a:buClr>
                <a:schemeClr val="dk1"/>
              </a:buClr>
              <a:buSzPct val="166666"/>
              <a:buFont typeface="Arial"/>
              <a:buChar char="•"/>
            </a:pPr>
            <a:r>
              <a:rPr lang="fr-FR" dirty="0" smtClean="0"/>
              <a:t>Valeurs et sens de la vie</a:t>
            </a:r>
          </a:p>
          <a:p>
            <a:pPr marL="457200" lvl="0" indent="-368300" rtl="0">
              <a:lnSpc>
                <a:spcPct val="130000"/>
              </a:lnSpc>
              <a:spcBef>
                <a:spcPts val="500"/>
              </a:spcBef>
              <a:spcAft>
                <a:spcPts val="600"/>
              </a:spcAft>
              <a:buClr>
                <a:schemeClr val="dk1"/>
              </a:buClr>
              <a:buSzPct val="166666"/>
              <a:buFont typeface="Arial"/>
              <a:buChar char="•"/>
            </a:pPr>
            <a:r>
              <a:rPr lang="fr-FR" dirty="0" smtClean="0"/>
              <a:t>Aptitude à demander de l’aide et à l’accepter</a:t>
            </a:r>
          </a:p>
          <a:p>
            <a:pPr marL="457200" lvl="0" indent="-368300" rtl="0">
              <a:lnSpc>
                <a:spcPct val="130000"/>
              </a:lnSpc>
              <a:spcBef>
                <a:spcPts val="500"/>
              </a:spcBef>
              <a:spcAft>
                <a:spcPts val="600"/>
              </a:spcAft>
              <a:buClr>
                <a:schemeClr val="dk1"/>
              </a:buClr>
              <a:buSzPct val="166666"/>
              <a:buFont typeface="Arial"/>
              <a:buChar char="•"/>
            </a:pPr>
            <a:r>
              <a:rPr lang="fr-FR" dirty="0" smtClean="0"/>
              <a:t>Intelligence et attitude réfléchie</a:t>
            </a:r>
          </a:p>
          <a:p>
            <a:pPr marL="457200" lvl="0" indent="-368300" rtl="0">
              <a:lnSpc>
                <a:spcPct val="130000"/>
              </a:lnSpc>
              <a:spcBef>
                <a:spcPts val="500"/>
              </a:spcBef>
              <a:spcAft>
                <a:spcPts val="600"/>
              </a:spcAft>
              <a:buClr>
                <a:schemeClr val="dk1"/>
              </a:buClr>
              <a:buSzPct val="166666"/>
              <a:buFont typeface="Arial"/>
              <a:buChar char="•"/>
            </a:pPr>
            <a:endParaRPr lang="fr-FR" dirty="0" smtClean="0"/>
          </a:p>
          <a:p>
            <a:endParaRPr lang="fr-FR" dirty="0" smtClean="0"/>
          </a:p>
          <a:p>
            <a:endParaRPr lang="fr-FR" dirty="0"/>
          </a:p>
        </p:txBody>
      </p:sp>
    </p:spTree>
  </p:cSld>
  <p:clrMapOvr>
    <a:masterClrMapping/>
  </p:clrMapOvr>
  <p:transition spd="slow">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Les compétences médiatiques </a:t>
            </a:r>
            <a:br>
              <a:rPr lang="fr-FR" dirty="0" smtClean="0"/>
            </a:br>
            <a:r>
              <a:rPr lang="fr-FR" dirty="0" smtClean="0"/>
              <a:t>en tant que facteur de protection</a:t>
            </a:r>
            <a:endParaRPr lang="fr-FR" dirty="0"/>
          </a:p>
        </p:txBody>
      </p:sp>
      <p:sp>
        <p:nvSpPr>
          <p:cNvPr id="169" name="Shape 16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Connaître les bons médias et les utiliser de manière créative</a:t>
            </a:r>
          </a:p>
          <a:p>
            <a:pPr marL="457200" indent="-368300">
              <a:buSzPct val="166666"/>
              <a:buFont typeface="Arial"/>
              <a:buChar char="•"/>
            </a:pPr>
            <a:r>
              <a:rPr lang="fr-FR" dirty="0" smtClean="0"/>
              <a:t>Penser et agir de manière responsable</a:t>
            </a:r>
          </a:p>
          <a:p>
            <a:pPr marL="457200" lvl="0" indent="-368300" rtl="0">
              <a:buClr>
                <a:schemeClr val="dk1"/>
              </a:buClr>
              <a:buSzPct val="166666"/>
              <a:buFont typeface="Arial"/>
              <a:buChar char="•"/>
            </a:pPr>
            <a:r>
              <a:rPr lang="fr-FR" dirty="0" smtClean="0"/>
              <a:t>Considérer les médias d’un œil critique </a:t>
            </a:r>
            <a:br>
              <a:rPr lang="fr-FR" dirty="0" smtClean="0"/>
            </a:br>
            <a:r>
              <a:rPr lang="fr-FR" dirty="0" smtClean="0"/>
              <a:t>et reconnaître les dangers</a:t>
            </a:r>
          </a:p>
          <a:p>
            <a:pPr marL="457200" lvl="0" indent="-368300" rtl="0">
              <a:buClr>
                <a:schemeClr val="dk1"/>
              </a:buClr>
              <a:buSzPct val="166666"/>
              <a:buFont typeface="Arial"/>
              <a:buChar char="•"/>
            </a:pPr>
            <a:r>
              <a:rPr lang="fr-FR" dirty="0" smtClean="0"/>
              <a:t>Dire stop et chercher de l’aide</a:t>
            </a:r>
            <a:endParaRPr lang="fr-FR" dirty="0"/>
          </a:p>
        </p:txBody>
      </p:sp>
    </p:spTree>
  </p:cSld>
  <p:clrMapOvr>
    <a:masterClrMapping/>
  </p:clrMapOvr>
  <p:transition spd="slow">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Echange de points de vue</a:t>
            </a:r>
            <a:endParaRPr lang="fr-FR" dirty="0"/>
          </a:p>
        </p:txBody>
      </p:sp>
      <p:sp>
        <p:nvSpPr>
          <p:cNvPr id="3" name="Textplatzhalter 2"/>
          <p:cNvSpPr>
            <a:spLocks noGrp="1"/>
          </p:cNvSpPr>
          <p:nvPr>
            <p:ph type="body" idx="1"/>
          </p:nvPr>
        </p:nvSpPr>
        <p:spPr>
          <a:xfrm>
            <a:off x="457200" y="1600200"/>
            <a:ext cx="8867328" cy="4967700"/>
          </a:xfrm>
        </p:spPr>
        <p:txBody>
          <a:bodyPr/>
          <a:lstStyle/>
          <a:p>
            <a:pPr marL="442913" indent="-342900">
              <a:buSzPct val="167000"/>
              <a:buFont typeface="Arial" panose="020B0604020202020204" pitchFamily="34" charset="0"/>
              <a:buChar char="•"/>
            </a:pPr>
            <a:r>
              <a:rPr lang="fr-FR" dirty="0" smtClean="0">
                <a:solidFill>
                  <a:schemeClr val="tx1"/>
                </a:solidFill>
              </a:rPr>
              <a:t>Que sait votre enfant des risques des médias électroniques ?</a:t>
            </a:r>
          </a:p>
          <a:p>
            <a:pPr marL="442913" indent="-342900">
              <a:buSzPct val="167000"/>
              <a:buFont typeface="Arial" panose="020B0604020202020204" pitchFamily="34" charset="0"/>
              <a:buChar char="•"/>
            </a:pPr>
            <a:r>
              <a:rPr lang="fr-FR" dirty="0" smtClean="0">
                <a:solidFill>
                  <a:schemeClr val="tx1"/>
                </a:solidFill>
              </a:rPr>
              <a:t>Que faites-vous pour protéger votre enfant de ces risques ?</a:t>
            </a:r>
          </a:p>
          <a:p>
            <a:pPr marL="457200" lvl="0" indent="-368300">
              <a:buSzPct val="166666"/>
              <a:buFont typeface="Arial"/>
              <a:buChar char="•"/>
            </a:pPr>
            <a:r>
              <a:rPr lang="fr-FR" dirty="0" smtClean="0"/>
              <a:t>Discutez de cela avec vos voisins (5 minutes)</a:t>
            </a:r>
          </a:p>
          <a:p>
            <a:pPr marL="190500" indent="0">
              <a:buNone/>
            </a:pPr>
            <a:endParaRPr lang="fr-FR" dirty="0" smtClean="0"/>
          </a:p>
          <a:p>
            <a:pPr marL="533400" indent="-342900">
              <a:buFont typeface="Arial" panose="020B0604020202020204" pitchFamily="34" charset="0"/>
              <a:buChar char="•"/>
            </a:pPr>
            <a:endParaRPr lang="fr-FR" dirty="0" smtClean="0"/>
          </a:p>
        </p:txBody>
      </p:sp>
    </p:spTree>
    <p:extLst>
      <p:ext uri="{BB962C8B-B14F-4D97-AF65-F5344CB8AC3E}">
        <p14:creationId xmlns="" xmlns:p14="http://schemas.microsoft.com/office/powerpoint/2010/main" val="3071715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7"/>
            <a:ext cx="8507288" cy="1143000"/>
          </a:xfrm>
        </p:spPr>
        <p:txBody>
          <a:bodyPr/>
          <a:lstStyle/>
          <a:p>
            <a:r>
              <a:rPr lang="fr-FR" dirty="0" smtClean="0"/>
              <a:t>Quel est votre point de vue ?</a:t>
            </a:r>
            <a:endParaRPr lang="fr-FR" dirty="0"/>
          </a:p>
        </p:txBody>
      </p:sp>
      <p:sp>
        <p:nvSpPr>
          <p:cNvPr id="3" name="Textplatzhalter 2"/>
          <p:cNvSpPr>
            <a:spLocks noGrp="1"/>
          </p:cNvSpPr>
          <p:nvPr>
            <p:ph type="body" idx="1"/>
          </p:nvPr>
        </p:nvSpPr>
        <p:spPr>
          <a:xfrm>
            <a:off x="457200" y="1600200"/>
            <a:ext cx="8003232" cy="4967700"/>
          </a:xfrm>
        </p:spPr>
        <p:txBody>
          <a:bodyPr/>
          <a:lstStyle/>
          <a:p>
            <a:pPr marL="442913" indent="-342900">
              <a:spcAft>
                <a:spcPts val="1800"/>
              </a:spcAft>
              <a:buSzPct val="167000"/>
              <a:buFont typeface="Arial" panose="020B0604020202020204" pitchFamily="34" charset="0"/>
              <a:buChar char="•"/>
            </a:pPr>
            <a:r>
              <a:rPr lang="fr-FR" dirty="0" smtClean="0">
                <a:solidFill>
                  <a:schemeClr val="tx1"/>
                </a:solidFill>
              </a:rPr>
              <a:t>« On devrait poser des limites claires aux enfants pour l’utilisation des médias et exercer un contrôle. »</a:t>
            </a:r>
          </a:p>
          <a:p>
            <a:pPr marL="442913" indent="-342900">
              <a:spcAft>
                <a:spcPts val="1800"/>
              </a:spcAft>
              <a:buSzPct val="167000"/>
              <a:buFont typeface="Arial" panose="020B0604020202020204" pitchFamily="34" charset="0"/>
              <a:buChar char="•"/>
            </a:pPr>
            <a:r>
              <a:rPr lang="fr-FR" dirty="0" smtClean="0">
                <a:solidFill>
                  <a:schemeClr val="tx1"/>
                </a:solidFill>
              </a:rPr>
              <a:t>« On devrait accompagner les enfants dans leur approche des médias, expliquer les dangers et définir des règles. »</a:t>
            </a:r>
          </a:p>
          <a:p>
            <a:pPr marL="442913" indent="-342900">
              <a:spcAft>
                <a:spcPts val="1800"/>
              </a:spcAft>
              <a:buSzPct val="167000"/>
              <a:buFont typeface="Arial" panose="020B0604020202020204" pitchFamily="34" charset="0"/>
              <a:buChar char="•"/>
            </a:pPr>
            <a:r>
              <a:rPr lang="fr-FR" dirty="0" smtClean="0">
                <a:solidFill>
                  <a:schemeClr val="tx1"/>
                </a:solidFill>
              </a:rPr>
              <a:t>« On devrait laisser les enfants faire leurs expériences avec les médias aussi librement que possible et en parler si nécessaire. »</a:t>
            </a:r>
          </a:p>
          <a:p>
            <a:pPr marL="442913" indent="-342900">
              <a:buSzPct val="167000"/>
              <a:buFont typeface="Arial" panose="020B0604020202020204" pitchFamily="34" charset="0"/>
              <a:buChar char="•"/>
            </a:pPr>
            <a:endParaRPr lang="fr-FR" dirty="0" smtClean="0">
              <a:solidFill>
                <a:schemeClr val="tx1"/>
              </a:solidFill>
            </a:endParaRPr>
          </a:p>
          <a:p>
            <a:pPr marL="533400" indent="-342900">
              <a:buFont typeface="Arial" panose="020B0604020202020204" pitchFamily="34" charset="0"/>
              <a:buChar char="•"/>
            </a:pPr>
            <a:endParaRPr lang="fr-FR" dirty="0" smtClean="0"/>
          </a:p>
        </p:txBody>
      </p:sp>
    </p:spTree>
    <p:extLst>
      <p:ext uri="{BB962C8B-B14F-4D97-AF65-F5344CB8AC3E}">
        <p14:creationId xmlns="" xmlns:p14="http://schemas.microsoft.com/office/powerpoint/2010/main" val="33953166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Ce que les parents font normalement</a:t>
            </a:r>
            <a:endParaRPr lang="fr-FR" dirty="0"/>
          </a:p>
        </p:txBody>
      </p:sp>
      <p:sp>
        <p:nvSpPr>
          <p:cNvPr id="197" name="Shape 197"/>
          <p:cNvSpPr txBox="1">
            <a:spLocks noGrp="1"/>
          </p:cNvSpPr>
          <p:nvPr>
            <p:ph type="body" idx="1"/>
          </p:nvPr>
        </p:nvSpPr>
        <p:spPr>
          <a:xfrm>
            <a:off x="457200" y="1600200"/>
            <a:ext cx="8363272"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sz="2000" dirty="0"/>
              <a:t>93 % interdisent aux enfants de transmettre des infos perso en ligne </a:t>
            </a:r>
          </a:p>
          <a:p>
            <a:pPr marL="457200" lvl="0" indent="-368300" rtl="0">
              <a:buClr>
                <a:schemeClr val="dk1"/>
              </a:buClr>
              <a:buSzPct val="166666"/>
              <a:buFont typeface="Arial"/>
              <a:buChar char="•"/>
            </a:pPr>
            <a:r>
              <a:rPr lang="fr-FR" sz="2000" dirty="0"/>
              <a:t>91 % parlent avec leurs enfants de leurs activités sur Internet</a:t>
            </a:r>
          </a:p>
          <a:p>
            <a:pPr marL="457200" lvl="0" indent="-368300" rtl="0">
              <a:buClr>
                <a:schemeClr val="dk1"/>
              </a:buClr>
              <a:buSzPct val="166666"/>
              <a:buFont typeface="Arial"/>
              <a:buChar char="•"/>
            </a:pPr>
            <a:r>
              <a:rPr lang="fr-FR" sz="2000" dirty="0"/>
              <a:t>90 % expliquent quels sites Web sont bons ou mauvais</a:t>
            </a:r>
          </a:p>
          <a:p>
            <a:pPr marL="457200" lvl="0" indent="-368300" rtl="0">
              <a:buClr>
                <a:schemeClr val="dk1"/>
              </a:buClr>
              <a:buSzPct val="166666"/>
              <a:buFont typeface="Arial"/>
              <a:buChar char="•"/>
            </a:pPr>
            <a:r>
              <a:rPr lang="fr-FR" sz="2000" dirty="0"/>
              <a:t>52 % contrôlent les sites Internet visités</a:t>
            </a:r>
          </a:p>
          <a:p>
            <a:pPr marL="457200" lvl="0" indent="-368300" rtl="0">
              <a:buClr>
                <a:schemeClr val="dk1"/>
              </a:buClr>
              <a:buSzPct val="166666"/>
              <a:buFont typeface="Arial"/>
              <a:buChar char="•"/>
            </a:pPr>
            <a:r>
              <a:rPr lang="fr-FR" sz="2000" dirty="0"/>
              <a:t>47 % n’ont jamais encouragé leur enfant à essayer du nouveau</a:t>
            </a:r>
          </a:p>
          <a:p>
            <a:pPr marL="457200" indent="-368300">
              <a:buSzPct val="166666"/>
              <a:buFont typeface="Arial"/>
              <a:buChar char="•"/>
            </a:pPr>
            <a:r>
              <a:rPr lang="fr-FR" sz="2000" dirty="0"/>
              <a:t>39</a:t>
            </a:r>
            <a:r>
              <a:rPr lang="fr-FR" sz="2000"/>
              <a:t> % pensent qu’ils pourraient faire davantage</a:t>
            </a:r>
            <a:endParaRPr lang="fr-FR" sz="2000" dirty="0"/>
          </a:p>
          <a:p>
            <a:pPr marL="457200" lvl="0" indent="-368300" rtl="0">
              <a:buClr>
                <a:schemeClr val="dk1"/>
              </a:buClr>
              <a:buSzPct val="166666"/>
              <a:buFont typeface="Arial"/>
              <a:buChar char="•"/>
            </a:pPr>
            <a:r>
              <a:rPr lang="fr-FR" sz="2000"/>
              <a:t>31 </a:t>
            </a:r>
            <a:r>
              <a:rPr lang="fr-FR" sz="2000" dirty="0"/>
              <a:t>% ne parlent jamais des risques d’Internet avec leur enfant</a:t>
            </a:r>
          </a:p>
          <a:p>
            <a:pPr marL="88900" indent="0" algn="r">
              <a:buSzPct val="166666"/>
              <a:buNone/>
            </a:pPr>
            <a:endParaRPr lang="fr-FR" sz="1200" dirty="0"/>
          </a:p>
          <a:p>
            <a:pPr marL="88900" lvl="0" indent="0" algn="r" rtl="0">
              <a:buClr>
                <a:schemeClr val="dk1"/>
              </a:buClr>
              <a:buSzPct val="166666"/>
              <a:buNone/>
            </a:pPr>
            <a:r>
              <a:rPr lang="fr-FR" sz="1200" dirty="0"/>
              <a:t>EU Kids Online : Suisse ; </a:t>
            </a:r>
            <a:r>
              <a:rPr lang="fr-FR" sz="1200" dirty="0" err="1"/>
              <a:t>Hermida</a:t>
            </a:r>
            <a:r>
              <a:rPr lang="fr-FR" sz="1200" dirty="0"/>
              <a:t> et al., 2013</a:t>
            </a:r>
          </a:p>
          <a:p>
            <a:endParaRPr lang="fr-FR" dirty="0"/>
          </a:p>
        </p:txBody>
      </p:sp>
    </p:spTree>
  </p:cSld>
  <p:clrMapOvr>
    <a:masterClrMapping/>
  </p:clrMapOvr>
  <p:transition spd="slow">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Ce qu’ils peuvent faire concrètement</a:t>
            </a:r>
            <a:endParaRPr lang="fr-FR" dirty="0"/>
          </a:p>
        </p:txBody>
      </p:sp>
      <p:sp>
        <p:nvSpPr>
          <p:cNvPr id="226" name="Shape 22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31800" indent="-342900">
              <a:buSzPct val="166666"/>
            </a:pPr>
            <a:r>
              <a:rPr lang="fr-FR" dirty="0" smtClean="0"/>
              <a:t>Connaître les mesures de protection techniques</a:t>
            </a:r>
            <a:br>
              <a:rPr lang="fr-FR" dirty="0" smtClean="0"/>
            </a:br>
            <a:r>
              <a:rPr lang="fr-FR" dirty="0" smtClean="0"/>
              <a:t>(et leurs limites)</a:t>
            </a:r>
            <a:endParaRPr lang="fr-FR" dirty="0"/>
          </a:p>
          <a:p>
            <a:pPr marL="431800" indent="-342900">
              <a:buSzPct val="166666"/>
            </a:pPr>
            <a:r>
              <a:rPr lang="fr-FR" dirty="0" smtClean="0"/>
              <a:t>Connaître les bases légales (et leurs limites)</a:t>
            </a:r>
            <a:endParaRPr lang="fr-FR" dirty="0"/>
          </a:p>
          <a:p>
            <a:pPr marL="431800" indent="-342900">
              <a:buSzPct val="166666"/>
            </a:pPr>
            <a:r>
              <a:rPr lang="fr-FR" dirty="0" smtClean="0"/>
              <a:t>Introduire des règles et en contrôler le respect (si possible)</a:t>
            </a:r>
            <a:endParaRPr lang="fr-FR" dirty="0"/>
          </a:p>
          <a:p>
            <a:pPr marL="431800" indent="-342900">
              <a:buSzPct val="166666"/>
            </a:pPr>
            <a:r>
              <a:rPr lang="fr-FR" dirty="0" smtClean="0"/>
              <a:t>Soutenir les enfants (avec notre méthode en 7 étapes)</a:t>
            </a:r>
            <a:endParaRPr lang="fr-FR" dirty="0"/>
          </a:p>
          <a:p>
            <a:endParaRPr lang="fr-FR" dirty="0" smtClean="0"/>
          </a:p>
          <a:p>
            <a:endParaRPr lang="fr-FR" dirty="0"/>
          </a:p>
        </p:txBody>
      </p:sp>
    </p:spTree>
  </p:cSld>
  <p:clrMapOvr>
    <a:masterClrMapping/>
  </p:clrMapOvr>
  <p:transition spd="slow">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xfrm>
            <a:off x="457200" y="274637"/>
            <a:ext cx="8363272" cy="1143000"/>
          </a:xfrm>
          <a:prstGeom prst="rect">
            <a:avLst/>
          </a:prstGeom>
        </p:spPr>
        <p:txBody>
          <a:bodyPr lIns="91425" tIns="91425" rIns="91425" bIns="91425" anchor="b" anchorCtr="0">
            <a:noAutofit/>
          </a:bodyPr>
          <a:lstStyle/>
          <a:p>
            <a:pPr>
              <a:buNone/>
            </a:pPr>
            <a:r>
              <a:rPr lang="fr-FR" dirty="0" smtClean="0"/>
              <a:t>Mesures de protection techniques</a:t>
            </a:r>
            <a:br>
              <a:rPr lang="fr-FR" dirty="0" smtClean="0"/>
            </a:br>
            <a:r>
              <a:rPr lang="fr-FR" sz="1200" dirty="0" smtClean="0"/>
              <a:t>(pour les jeunes enfants)</a:t>
            </a:r>
            <a:endParaRPr lang="fr-FR" sz="1200" dirty="0"/>
          </a:p>
        </p:txBody>
      </p:sp>
      <p:sp>
        <p:nvSpPr>
          <p:cNvPr id="232" name="Shape 23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(Antivirus et pare-feu)</a:t>
            </a:r>
          </a:p>
          <a:p>
            <a:pPr marL="457200" lvl="0" indent="-368300" rtl="0">
              <a:buClr>
                <a:schemeClr val="dk1"/>
              </a:buClr>
              <a:buSzPct val="166666"/>
              <a:buFont typeface="Arial"/>
              <a:buChar char="•"/>
            </a:pPr>
            <a:r>
              <a:rPr lang="fr-FR" dirty="0" smtClean="0"/>
              <a:t>Liste noire</a:t>
            </a:r>
          </a:p>
          <a:p>
            <a:pPr marL="457200" lvl="0" indent="-368300" rtl="0">
              <a:buClr>
                <a:schemeClr val="dk1"/>
              </a:buClr>
              <a:buSzPct val="166666"/>
              <a:buFont typeface="Arial"/>
              <a:buChar char="•"/>
            </a:pPr>
            <a:r>
              <a:rPr lang="fr-FR" dirty="0" smtClean="0"/>
              <a:t>Liste blanche</a:t>
            </a:r>
          </a:p>
          <a:p>
            <a:pPr marL="457200" indent="-368300">
              <a:buSzPct val="166666"/>
              <a:buFont typeface="Arial"/>
              <a:buChar char="•"/>
            </a:pPr>
            <a:r>
              <a:rPr lang="fr-FR" dirty="0" smtClean="0"/>
              <a:t>Moteurs de recherche pour enfants </a:t>
            </a:r>
            <a:br>
              <a:rPr lang="fr-FR" dirty="0" smtClean="0"/>
            </a:br>
            <a:r>
              <a:rPr lang="fr-FR" dirty="0"/>
              <a:t>(par ex. </a:t>
            </a:r>
            <a:r>
              <a:rPr lang="fr-FR" dirty="0">
                <a:hlinkClick r:id="rId3"/>
              </a:rPr>
              <a:t>www.babygo.fr</a:t>
            </a:r>
            <a:r>
              <a:rPr lang="fr-FR" dirty="0"/>
              <a:t>, </a:t>
            </a:r>
            <a:r>
              <a:rPr lang="fr-FR" dirty="0">
                <a:hlinkClick r:id="rId4"/>
              </a:rPr>
              <a:t>http://www.takatrouver.net</a:t>
            </a:r>
            <a:r>
              <a:rPr lang="fr-FR" dirty="0"/>
              <a:t>, </a:t>
            </a:r>
            <a:r>
              <a:rPr lang="fr-FR" dirty="0">
                <a:hlinkClick r:id="rId5"/>
              </a:rPr>
              <a:t>http://www.navikid.net/liens/index.php</a:t>
            </a:r>
            <a:r>
              <a:rPr lang="fr-FR" dirty="0"/>
              <a:t>, </a:t>
            </a:r>
            <a:r>
              <a:rPr lang="fr-FR" dirty="0">
                <a:hlinkClick r:id="rId6"/>
              </a:rPr>
              <a:t>http://www.kidadoweb.com/</a:t>
            </a:r>
            <a:r>
              <a:rPr lang="fr-FR" dirty="0" smtClean="0"/>
              <a:t>)</a:t>
            </a:r>
          </a:p>
          <a:p>
            <a:pPr>
              <a:buNone/>
            </a:pPr>
            <a:endParaRPr lang="fr-FR" dirty="0"/>
          </a:p>
        </p:txBody>
      </p:sp>
    </p:spTree>
  </p:cSld>
  <p:clrMapOvr>
    <a:masterClrMapping/>
  </p:clrMapOvr>
  <p:transition spd="slow">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Limites des mesures techniques</a:t>
            </a:r>
            <a:endParaRPr lang="fr-FR" dirty="0"/>
          </a:p>
        </p:txBody>
      </p:sp>
      <p:sp>
        <p:nvSpPr>
          <p:cNvPr id="238" name="Shape 23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Les antivirus et les pare-feu ne filtrent pas les contenus</a:t>
            </a:r>
          </a:p>
          <a:p>
            <a:pPr marL="457200" lvl="0" indent="-368300" rtl="0">
              <a:buClr>
                <a:schemeClr val="dk1"/>
              </a:buClr>
              <a:buSzPct val="166666"/>
              <a:buFont typeface="Arial"/>
              <a:buChar char="•"/>
            </a:pPr>
            <a:r>
              <a:rPr lang="fr-FR" dirty="0" smtClean="0"/>
              <a:t>Les filtres de type liste noire ne filtrent pas assez</a:t>
            </a:r>
          </a:p>
          <a:p>
            <a:pPr marL="457200" lvl="0" indent="-368300" rtl="0">
              <a:buClr>
                <a:schemeClr val="dk1"/>
              </a:buClr>
              <a:buSzPct val="166666"/>
              <a:buFont typeface="Arial"/>
              <a:buChar char="•"/>
            </a:pPr>
            <a:r>
              <a:rPr lang="fr-FR" dirty="0" smtClean="0"/>
              <a:t>Les filtres de type liste blanche filtrent trop</a:t>
            </a:r>
          </a:p>
          <a:p>
            <a:pPr marL="457200" lvl="0" indent="-368300" rtl="0">
              <a:buClr>
                <a:schemeClr val="dk1"/>
              </a:buClr>
              <a:buSzPct val="166666"/>
              <a:buFont typeface="Arial"/>
              <a:buChar char="•"/>
            </a:pPr>
            <a:r>
              <a:rPr lang="fr-FR" dirty="0" smtClean="0"/>
              <a:t>Les filtres ne protègent que des dangers connus</a:t>
            </a:r>
          </a:p>
          <a:p>
            <a:pPr marL="457200" lvl="0" indent="-368300" rtl="0">
              <a:buClr>
                <a:schemeClr val="dk1"/>
              </a:buClr>
              <a:buSzPct val="166666"/>
              <a:buFont typeface="Arial"/>
              <a:buChar char="•"/>
            </a:pPr>
            <a:r>
              <a:rPr lang="fr-FR" dirty="0" smtClean="0"/>
              <a:t>Les filtres peuvent être facilement contournés </a:t>
            </a:r>
            <a:br>
              <a:rPr lang="fr-FR" dirty="0" smtClean="0"/>
            </a:br>
            <a:r>
              <a:rPr lang="fr-FR" dirty="0" smtClean="0"/>
              <a:t>(grâce à un proxy)</a:t>
            </a:r>
          </a:p>
          <a:p>
            <a:endParaRPr lang="fr-FR" dirty="0"/>
          </a:p>
        </p:txBody>
      </p:sp>
    </p:spTree>
  </p:cSld>
  <p:clrMapOvr>
    <a:masterClrMapping/>
  </p:clrMapOvr>
  <p:transition spd="slow">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323528" y="274637"/>
            <a:ext cx="8496944" cy="1143000"/>
          </a:xfrm>
          <a:prstGeom prst="rect">
            <a:avLst/>
          </a:prstGeom>
        </p:spPr>
        <p:txBody>
          <a:bodyPr lIns="91425" tIns="91425" rIns="91425" bIns="91425" anchor="b" anchorCtr="0">
            <a:noAutofit/>
          </a:bodyPr>
          <a:lstStyle/>
          <a:p>
            <a:pPr>
              <a:buNone/>
            </a:pPr>
            <a:r>
              <a:rPr lang="fr-FR" sz="3200" dirty="0" smtClean="0"/>
              <a:t>Base légale : contenus problématiques</a:t>
            </a:r>
            <a:endParaRPr lang="fr-FR" sz="3200" dirty="0"/>
          </a:p>
        </p:txBody>
      </p:sp>
      <p:sp>
        <p:nvSpPr>
          <p:cNvPr id="256" name="Shape 256"/>
          <p:cNvSpPr txBox="1">
            <a:spLocks noGrp="1"/>
          </p:cNvSpPr>
          <p:nvPr>
            <p:ph type="body" idx="1"/>
          </p:nvPr>
        </p:nvSpPr>
        <p:spPr>
          <a:xfrm>
            <a:off x="457200" y="1600200"/>
            <a:ext cx="843528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Pornographie avec enfants, animaux, actes de violence </a:t>
            </a:r>
            <a:r>
              <a:rPr lang="fr-FR" sz="1200" dirty="0" smtClean="0"/>
              <a:t>(art. 197 CP)</a:t>
            </a:r>
          </a:p>
          <a:p>
            <a:pPr marL="457200" lvl="0" indent="-368300" rtl="0">
              <a:buClr>
                <a:schemeClr val="dk1"/>
              </a:buClr>
              <a:buSzPct val="166666"/>
              <a:buFont typeface="Arial"/>
              <a:buChar char="•"/>
            </a:pPr>
            <a:r>
              <a:rPr lang="fr-FR" dirty="0" smtClean="0"/>
              <a:t>Représentations de la violence et d’actes de cruauté </a:t>
            </a:r>
            <a:r>
              <a:rPr lang="fr-FR" sz="1200" dirty="0" smtClean="0"/>
              <a:t>(art. 135 CP)</a:t>
            </a:r>
          </a:p>
          <a:p>
            <a:pPr marL="457200" lvl="0" indent="-368300" rtl="0">
              <a:buClr>
                <a:schemeClr val="dk1"/>
              </a:buClr>
              <a:buSzPct val="166666"/>
              <a:buFont typeface="Arial"/>
              <a:buChar char="•"/>
            </a:pPr>
            <a:r>
              <a:rPr lang="fr-FR" dirty="0" smtClean="0"/>
              <a:t>Extrémisme et racisme </a:t>
            </a:r>
            <a:r>
              <a:rPr lang="fr-FR" sz="1200" dirty="0" smtClean="0"/>
              <a:t>(art. 261</a:t>
            </a:r>
            <a:r>
              <a:rPr lang="fr-FR" sz="1200" baseline="30000" dirty="0" smtClean="0"/>
              <a:t>bis</a:t>
            </a:r>
            <a:r>
              <a:rPr lang="fr-FR" sz="1200" dirty="0" smtClean="0"/>
              <a:t> CP)</a:t>
            </a:r>
          </a:p>
          <a:p>
            <a:pPr marL="457200" lvl="0" indent="-368300" rtl="0">
              <a:buClr>
                <a:schemeClr val="dk1"/>
              </a:buClr>
              <a:buSzPct val="166666"/>
              <a:buFont typeface="Arial"/>
              <a:buChar char="•"/>
            </a:pPr>
            <a:r>
              <a:rPr lang="fr-FR" dirty="0" smtClean="0"/>
              <a:t>Pornographie rendue accessible à des moins de 16 ans </a:t>
            </a:r>
            <a:br>
              <a:rPr lang="fr-FR" dirty="0" smtClean="0"/>
            </a:br>
            <a:r>
              <a:rPr lang="fr-FR" sz="1200" dirty="0" smtClean="0"/>
              <a:t>(art. 197 CP)</a:t>
            </a:r>
          </a:p>
          <a:p>
            <a:pPr marL="457200" lvl="0" indent="-368300" rtl="0">
              <a:buClr>
                <a:schemeClr val="dk1"/>
              </a:buClr>
              <a:buSzPct val="166666"/>
              <a:buFont typeface="Arial"/>
              <a:buChar char="•"/>
            </a:pPr>
            <a:r>
              <a:rPr lang="fr-FR" dirty="0" smtClean="0"/>
              <a:t>Téléchargement de contenus protégés </a:t>
            </a:r>
            <a:r>
              <a:rPr lang="fr-FR" sz="1200" dirty="0" smtClean="0"/>
              <a:t>(LDA)</a:t>
            </a:r>
          </a:p>
          <a:p>
            <a:pPr marL="457200" lvl="0" indent="-368300" rtl="0">
              <a:buClr>
                <a:schemeClr val="dk1"/>
              </a:buClr>
              <a:buSzPct val="166666"/>
              <a:buFont typeface="Arial"/>
              <a:buChar char="•"/>
            </a:pPr>
            <a:r>
              <a:rPr lang="fr-FR" dirty="0" smtClean="0"/>
              <a:t>Publicité pour des drogues et autres substances engendrant une dépendance </a:t>
            </a:r>
            <a:r>
              <a:rPr lang="fr-FR" sz="1200" dirty="0" smtClean="0"/>
              <a:t>(RS 817.06, RS 680)</a:t>
            </a:r>
          </a:p>
          <a:p>
            <a:endParaRPr lang="fr-FR" sz="1200" dirty="0" smtClean="0"/>
          </a:p>
          <a:p>
            <a:endParaRPr lang="fr-FR" sz="1200"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sz="3200" dirty="0" smtClean="0"/>
              <a:t>Nouveaux médias – nouveaux risques?</a:t>
            </a:r>
            <a:endParaRPr lang="fr-FR" sz="3200" dirty="0"/>
          </a:p>
        </p:txBody>
      </p:sp>
      <p:sp>
        <p:nvSpPr>
          <p:cNvPr id="36" name="Shape 36"/>
          <p:cNvSpPr txBox="1">
            <a:spLocks noGrp="1"/>
          </p:cNvSpPr>
          <p:nvPr>
            <p:ph type="body" idx="1"/>
          </p:nvPr>
        </p:nvSpPr>
        <p:spPr>
          <a:xfrm>
            <a:off x="446856" y="1600200"/>
            <a:ext cx="8229600" cy="4967700"/>
          </a:xfrm>
          <a:prstGeom prst="rect">
            <a:avLst/>
          </a:prstGeom>
        </p:spPr>
        <p:txBody>
          <a:bodyPr lIns="91425" tIns="91425" rIns="91425" bIns="91425" anchor="t" anchorCtr="0">
            <a:noAutofit/>
          </a:bodyPr>
          <a:lstStyle/>
          <a:p>
            <a:pPr marL="0" lvl="0" indent="0" rtl="0">
              <a:lnSpc>
                <a:spcPct val="115000"/>
              </a:lnSpc>
              <a:spcBef>
                <a:spcPts val="500"/>
              </a:spcBef>
              <a:spcAft>
                <a:spcPts val="600"/>
              </a:spcAft>
              <a:buNone/>
            </a:pPr>
            <a:r>
              <a:rPr lang="fr-FR" sz="2000" dirty="0"/>
              <a:t>« L’écriture ne peut produire dans les âmes que l’oubli de ce qu’elles savent en leur faisant négliger la mémoire. » </a:t>
            </a:r>
            <a:endParaRPr lang="fr-FR" sz="1800" dirty="0" smtClean="0"/>
          </a:p>
          <a:p>
            <a:pPr marL="0" lvl="0" indent="0" rtl="0">
              <a:lnSpc>
                <a:spcPct val="115000"/>
              </a:lnSpc>
              <a:spcBef>
                <a:spcPts val="500"/>
              </a:spcBef>
              <a:spcAft>
                <a:spcPts val="600"/>
              </a:spcAft>
              <a:buNone/>
            </a:pPr>
            <a:r>
              <a:rPr lang="fr-FR" sz="1000" dirty="0" smtClean="0"/>
              <a:t>(Platon : </a:t>
            </a:r>
            <a:r>
              <a:rPr lang="fr-FR" sz="1000" i="1" dirty="0" smtClean="0"/>
              <a:t>Phèdre</a:t>
            </a:r>
            <a:r>
              <a:rPr lang="fr-FR" sz="1000" dirty="0" smtClean="0"/>
              <a:t>, vers 370/360 av. J.-C.)</a:t>
            </a:r>
          </a:p>
          <a:p>
            <a:pPr marL="0" indent="0"/>
            <a:endParaRPr lang="fr-FR" sz="1200" dirty="0" smtClean="0"/>
          </a:p>
          <a:p>
            <a:pPr marL="0" lvl="0" indent="0" rtl="0">
              <a:lnSpc>
                <a:spcPct val="115000"/>
              </a:lnSpc>
              <a:spcBef>
                <a:spcPts val="500"/>
              </a:spcBef>
              <a:spcAft>
                <a:spcPts val="600"/>
              </a:spcAft>
              <a:buNone/>
            </a:pPr>
            <a:r>
              <a:rPr lang="fr-FR" sz="2000" dirty="0"/>
              <a:t>« Sur les neuf élèves de ma classe qui ont déjà passé plus de cinq heures au cinéma, tous sont anémiques, distraits et paresseux, tous sauf un sont mal nourris et tous sauf un aussi sont, ce qui peut surprendre, dépourvus d’imagination. » </a:t>
            </a:r>
            <a:endParaRPr lang="fr-FR" sz="1800" dirty="0" smtClean="0"/>
          </a:p>
          <a:p>
            <a:pPr marL="0" lvl="0" indent="0" rtl="0">
              <a:lnSpc>
                <a:spcPct val="115000"/>
              </a:lnSpc>
              <a:spcBef>
                <a:spcPts val="500"/>
              </a:spcBef>
              <a:spcAft>
                <a:spcPts val="600"/>
              </a:spcAft>
              <a:buNone/>
            </a:pPr>
            <a:r>
              <a:rPr lang="fr-FR" sz="1000" dirty="0" smtClean="0"/>
              <a:t>(</a:t>
            </a:r>
            <a:r>
              <a:rPr lang="fr-FR" sz="1000" dirty="0" err="1" smtClean="0"/>
              <a:t>Schönhuber</a:t>
            </a:r>
            <a:r>
              <a:rPr lang="fr-FR" sz="1000" dirty="0" smtClean="0"/>
              <a:t>, 1918)</a:t>
            </a:r>
          </a:p>
          <a:p>
            <a:pPr marL="0" indent="0"/>
            <a:endParaRPr lang="fr-FR" sz="1200" dirty="0" smtClean="0"/>
          </a:p>
          <a:p>
            <a:pPr marL="0" lvl="0" indent="0" rtl="0">
              <a:lnSpc>
                <a:spcPct val="115000"/>
              </a:lnSpc>
              <a:spcBef>
                <a:spcPts val="500"/>
              </a:spcBef>
              <a:spcAft>
                <a:spcPts val="600"/>
              </a:spcAft>
              <a:buNone/>
            </a:pPr>
            <a:r>
              <a:rPr lang="fr-FR" sz="2000" dirty="0"/>
              <a:t>« Une trop grande consommation de médias rend nos enfants idiots, gros et violents. »</a:t>
            </a:r>
            <a:endParaRPr lang="fr-FR" sz="1800" dirty="0" smtClean="0"/>
          </a:p>
          <a:p>
            <a:pPr marL="0" lvl="0" indent="0" rtl="0">
              <a:lnSpc>
                <a:spcPct val="115000"/>
              </a:lnSpc>
              <a:spcBef>
                <a:spcPts val="300"/>
              </a:spcBef>
              <a:spcAft>
                <a:spcPts val="600"/>
              </a:spcAft>
              <a:buNone/>
            </a:pPr>
            <a:r>
              <a:rPr lang="fr-FR" sz="1000" dirty="0" smtClean="0"/>
              <a:t>(</a:t>
            </a:r>
            <a:r>
              <a:rPr lang="fr-FR" sz="1000" dirty="0" err="1" smtClean="0"/>
              <a:t>Spitzer</a:t>
            </a:r>
            <a:r>
              <a:rPr lang="fr-FR" sz="1000" dirty="0" smtClean="0"/>
              <a:t>, 2006)</a:t>
            </a:r>
          </a:p>
          <a:p>
            <a:pPr marL="0" indent="0"/>
            <a:endParaRPr lang="fr-FR" sz="1200" dirty="0"/>
          </a:p>
        </p:txBody>
      </p:sp>
    </p:spTree>
    <p:extLst>
      <p:ext uri="{BB962C8B-B14F-4D97-AF65-F5344CB8AC3E}">
        <p14:creationId xmlns="" xmlns:p14="http://schemas.microsoft.com/office/powerpoint/2010/main" val="2724458897"/>
      </p:ext>
    </p:extLst>
  </p:cSld>
  <p:clrMapOvr>
    <a:masterClrMapping/>
  </p:clrMapOvr>
  <p:transition spd="slow">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457200" y="274637"/>
            <a:ext cx="8579296" cy="1143000"/>
          </a:xfrm>
          <a:prstGeom prst="rect">
            <a:avLst/>
          </a:prstGeom>
        </p:spPr>
        <p:txBody>
          <a:bodyPr lIns="91425" tIns="91425" rIns="91425" bIns="91425" anchor="b" anchorCtr="0">
            <a:noAutofit/>
          </a:bodyPr>
          <a:lstStyle/>
          <a:p>
            <a:pPr>
              <a:buNone/>
            </a:pPr>
            <a:r>
              <a:rPr lang="fr-FR" dirty="0" smtClean="0"/>
              <a:t>Base légale : </a:t>
            </a:r>
            <a:r>
              <a:rPr lang="fr-FR" dirty="0" err="1" smtClean="0"/>
              <a:t>cyberharcèlement</a:t>
            </a:r>
            <a:endParaRPr lang="fr-FR" dirty="0"/>
          </a:p>
        </p:txBody>
      </p:sp>
      <p:sp>
        <p:nvSpPr>
          <p:cNvPr id="262" name="Shape 26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lnSpc>
                <a:spcPct val="120000"/>
              </a:lnSpc>
              <a:buClr>
                <a:schemeClr val="dk1"/>
              </a:buClr>
              <a:buSzPct val="166666"/>
              <a:buFont typeface="Arial"/>
              <a:buChar char="•"/>
            </a:pPr>
            <a:r>
              <a:rPr lang="fr-FR" dirty="0" smtClean="0"/>
              <a:t>Accès indu à un système informatique </a:t>
            </a:r>
            <a:r>
              <a:rPr lang="fr-FR" sz="1200" dirty="0" smtClean="0"/>
              <a:t>(art. 143</a:t>
            </a:r>
            <a:r>
              <a:rPr lang="fr-FR" sz="1200" baseline="30000" dirty="0" smtClean="0"/>
              <a:t>bis</a:t>
            </a:r>
            <a:r>
              <a:rPr lang="fr-FR" sz="1200" dirty="0" smtClean="0"/>
              <a:t> CP)</a:t>
            </a:r>
          </a:p>
          <a:p>
            <a:pPr marL="457200" lvl="0" indent="-368300" rtl="0">
              <a:lnSpc>
                <a:spcPct val="120000"/>
              </a:lnSpc>
              <a:buClr>
                <a:schemeClr val="dk1"/>
              </a:buClr>
              <a:buSzPct val="166666"/>
              <a:buFont typeface="Arial"/>
              <a:buChar char="•"/>
            </a:pPr>
            <a:r>
              <a:rPr lang="fr-FR" dirty="0" smtClean="0"/>
              <a:t>Détérioration de données </a:t>
            </a:r>
            <a:r>
              <a:rPr lang="fr-FR" sz="1200" dirty="0" smtClean="0"/>
              <a:t>(art. 144</a:t>
            </a:r>
            <a:r>
              <a:rPr lang="fr-FR" sz="1200" baseline="30000" dirty="0" smtClean="0"/>
              <a:t>bis</a:t>
            </a:r>
            <a:r>
              <a:rPr lang="fr-FR" sz="1200" dirty="0" smtClean="0"/>
              <a:t> CP)</a:t>
            </a:r>
          </a:p>
          <a:p>
            <a:pPr marL="457200" lvl="0" indent="-368300" rtl="0">
              <a:lnSpc>
                <a:spcPct val="120000"/>
              </a:lnSpc>
              <a:buClr>
                <a:schemeClr val="dk1"/>
              </a:buClr>
              <a:buSzPct val="166666"/>
              <a:buFont typeface="Arial"/>
              <a:buChar char="•"/>
            </a:pPr>
            <a:r>
              <a:rPr lang="fr-FR" dirty="0" smtClean="0"/>
              <a:t>Soustraction de données personnelles </a:t>
            </a:r>
            <a:r>
              <a:rPr lang="fr-FR" sz="1200" dirty="0" smtClean="0"/>
              <a:t>(art.</a:t>
            </a:r>
            <a:r>
              <a:rPr lang="fr-FR" sz="1200" dirty="0" err="1" smtClean="0"/>
              <a:t>179</a:t>
            </a:r>
            <a:r>
              <a:rPr lang="fr-FR" sz="1200" baseline="30000" dirty="0" err="1" smtClean="0"/>
              <a:t>novies</a:t>
            </a:r>
            <a:r>
              <a:rPr lang="fr-FR" sz="1200" dirty="0" smtClean="0"/>
              <a:t> CP)</a:t>
            </a:r>
          </a:p>
          <a:p>
            <a:pPr marL="457200" lvl="0" indent="-368300" rtl="0">
              <a:lnSpc>
                <a:spcPct val="120000"/>
              </a:lnSpc>
              <a:buClr>
                <a:schemeClr val="dk1"/>
              </a:buClr>
              <a:buSzPct val="166666"/>
              <a:buFont typeface="Arial"/>
              <a:buChar char="•"/>
            </a:pPr>
            <a:r>
              <a:rPr lang="fr-FR" dirty="0" smtClean="0"/>
              <a:t>Chantage </a:t>
            </a:r>
            <a:r>
              <a:rPr lang="fr-FR" sz="1200" dirty="0" smtClean="0"/>
              <a:t>(art. 156 CP)</a:t>
            </a:r>
          </a:p>
          <a:p>
            <a:pPr marL="457200" lvl="0" indent="-368300" rtl="0">
              <a:lnSpc>
                <a:spcPct val="120000"/>
              </a:lnSpc>
              <a:buClr>
                <a:schemeClr val="dk1"/>
              </a:buClr>
              <a:buSzPct val="166666"/>
              <a:buFont typeface="Arial"/>
              <a:buChar char="•"/>
            </a:pPr>
            <a:r>
              <a:rPr lang="fr-FR" dirty="0" smtClean="0"/>
              <a:t>Diffamation </a:t>
            </a:r>
            <a:r>
              <a:rPr lang="fr-FR" sz="1200" dirty="0" smtClean="0"/>
              <a:t>(art. 173 CP)</a:t>
            </a:r>
          </a:p>
          <a:p>
            <a:pPr marL="457200" lvl="0" indent="-368300" rtl="0">
              <a:lnSpc>
                <a:spcPct val="120000"/>
              </a:lnSpc>
              <a:buClr>
                <a:schemeClr val="dk1"/>
              </a:buClr>
              <a:buSzPct val="166666"/>
              <a:buFont typeface="Arial"/>
              <a:buChar char="•"/>
            </a:pPr>
            <a:r>
              <a:rPr lang="fr-FR" dirty="0" smtClean="0"/>
              <a:t>Calomnie </a:t>
            </a:r>
            <a:r>
              <a:rPr lang="fr-FR" sz="1200" dirty="0" smtClean="0"/>
              <a:t>(art. 174 CP)</a:t>
            </a:r>
          </a:p>
          <a:p>
            <a:pPr marL="457200" lvl="0" indent="-368300" rtl="0">
              <a:lnSpc>
                <a:spcPct val="120000"/>
              </a:lnSpc>
              <a:buClr>
                <a:schemeClr val="dk1"/>
              </a:buClr>
              <a:buSzPct val="166666"/>
              <a:buFont typeface="Arial"/>
              <a:buChar char="•"/>
            </a:pPr>
            <a:r>
              <a:rPr lang="fr-FR" dirty="0" smtClean="0"/>
              <a:t>Injure </a:t>
            </a:r>
            <a:r>
              <a:rPr lang="fr-FR" sz="1200" dirty="0" smtClean="0"/>
              <a:t>(art. 177 CP)</a:t>
            </a:r>
          </a:p>
          <a:p>
            <a:pPr marL="457200" lvl="0" indent="-368300" rtl="0">
              <a:lnSpc>
                <a:spcPct val="120000"/>
              </a:lnSpc>
              <a:buClr>
                <a:schemeClr val="dk1"/>
              </a:buClr>
              <a:buSzPct val="166666"/>
              <a:buFont typeface="Arial"/>
              <a:buChar char="•"/>
            </a:pPr>
            <a:r>
              <a:rPr lang="fr-FR" dirty="0" smtClean="0"/>
              <a:t>Menaces </a:t>
            </a:r>
            <a:r>
              <a:rPr lang="fr-FR" sz="1200" dirty="0" smtClean="0"/>
              <a:t>(art. 180 CP)</a:t>
            </a:r>
          </a:p>
          <a:p>
            <a:pPr marL="457200" lvl="0" indent="-368300">
              <a:lnSpc>
                <a:spcPct val="120000"/>
              </a:lnSpc>
              <a:buClr>
                <a:schemeClr val="dk1"/>
              </a:buClr>
              <a:buSzPct val="166666"/>
              <a:buFont typeface="Arial"/>
              <a:buChar char="•"/>
            </a:pPr>
            <a:r>
              <a:rPr lang="fr-FR" dirty="0" smtClean="0"/>
              <a:t>Contrainte </a:t>
            </a:r>
            <a:r>
              <a:rPr lang="fr-FR" sz="1200" dirty="0" smtClean="0"/>
              <a:t>(art. 181 CP)</a:t>
            </a:r>
            <a:endParaRPr lang="fr-FR" sz="1200" dirty="0"/>
          </a:p>
        </p:txBody>
      </p:sp>
    </p:spTree>
  </p:cSld>
  <p:clrMapOvr>
    <a:masterClrMapping/>
  </p:clrMapOvr>
  <p:transition spd="slow">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395536" y="274637"/>
            <a:ext cx="8507288" cy="1143000"/>
          </a:xfrm>
          <a:prstGeom prst="rect">
            <a:avLst/>
          </a:prstGeom>
        </p:spPr>
        <p:txBody>
          <a:bodyPr lIns="91425" tIns="91425" rIns="91425" bIns="91425" anchor="b" anchorCtr="0">
            <a:noAutofit/>
          </a:bodyPr>
          <a:lstStyle/>
          <a:p>
            <a:pPr>
              <a:buNone/>
            </a:pPr>
            <a:r>
              <a:rPr lang="fr-FR" dirty="0" smtClean="0"/>
              <a:t>Base légale : </a:t>
            </a:r>
            <a:br>
              <a:rPr lang="fr-FR" dirty="0" smtClean="0"/>
            </a:br>
            <a:r>
              <a:rPr lang="fr-FR" dirty="0" smtClean="0"/>
              <a:t>consommation et commerce</a:t>
            </a:r>
            <a:endParaRPr lang="fr-FR" dirty="0"/>
          </a:p>
        </p:txBody>
      </p:sp>
      <p:sp>
        <p:nvSpPr>
          <p:cNvPr id="268" name="Shape 268"/>
          <p:cNvSpPr txBox="1">
            <a:spLocks noGrp="1"/>
          </p:cNvSpPr>
          <p:nvPr>
            <p:ph type="body" idx="1"/>
          </p:nvPr>
        </p:nvSpPr>
        <p:spPr>
          <a:xfrm>
            <a:off x="395536" y="1600200"/>
            <a:ext cx="8229600" cy="4967700"/>
          </a:xfrm>
          <a:prstGeom prst="rect">
            <a:avLst/>
          </a:prstGeom>
        </p:spPr>
        <p:txBody>
          <a:bodyPr lIns="91425" tIns="91425" rIns="91425" bIns="91425" anchor="t" anchorCtr="0">
            <a:noAutofit/>
          </a:bodyPr>
          <a:lstStyle/>
          <a:p>
            <a:pPr marL="457200" lvl="0" indent="-368300">
              <a:buSzPct val="166666"/>
              <a:buFont typeface="Arial"/>
              <a:buChar char="•"/>
            </a:pPr>
            <a:r>
              <a:rPr lang="fr-FR" dirty="0" smtClean="0"/>
              <a:t>Les contrats passés par des mineurs sont nuls </a:t>
            </a:r>
            <a:r>
              <a:rPr lang="fr-FR" sz="1200" dirty="0" smtClean="0"/>
              <a:t>(art. 19 CC)</a:t>
            </a:r>
          </a:p>
          <a:p>
            <a:pPr marL="857250" lvl="1" indent="-368300">
              <a:buFont typeface="Courier New" pitchFamily="49" charset="0"/>
              <a:buChar char="o"/>
            </a:pPr>
            <a:r>
              <a:rPr lang="fr-FR" dirty="0"/>
              <a:t>s</a:t>
            </a:r>
            <a:r>
              <a:rPr lang="fr-FR" dirty="0" smtClean="0"/>
              <a:t>auf en présence du consentement des parents</a:t>
            </a:r>
          </a:p>
          <a:p>
            <a:pPr marL="857250" lvl="1" indent="-368300">
              <a:buFont typeface="Courier New" pitchFamily="49" charset="0"/>
              <a:buChar char="o"/>
            </a:pPr>
            <a:r>
              <a:rPr lang="fr-FR" dirty="0"/>
              <a:t>s</a:t>
            </a:r>
            <a:r>
              <a:rPr lang="fr-FR" dirty="0" smtClean="0"/>
              <a:t>auf pour des affaires mineures (par ex. argent de poche)</a:t>
            </a:r>
          </a:p>
          <a:p>
            <a:pPr marL="857250" lvl="1" indent="-368300">
              <a:buFont typeface="Courier New" pitchFamily="49" charset="0"/>
              <a:buChar char="o"/>
            </a:pPr>
            <a:r>
              <a:rPr lang="fr-FR" dirty="0" smtClean="0">
                <a:solidFill>
                  <a:schemeClr val="tx1"/>
                </a:solidFill>
              </a:rPr>
              <a:t>sauf s’ils sont capables de discernement</a:t>
            </a:r>
            <a:r>
              <a:rPr lang="fr-FR" dirty="0" smtClean="0">
                <a:solidFill>
                  <a:srgbClr val="FF0000"/>
                </a:solidFill>
              </a:rPr>
              <a:t> </a:t>
            </a:r>
            <a:r>
              <a:rPr lang="fr-FR" dirty="0" smtClean="0"/>
              <a:t>(dès 12 ans environ) </a:t>
            </a:r>
          </a:p>
          <a:p>
            <a:pPr marL="457200" lvl="0" indent="-368300">
              <a:buSzPct val="166666"/>
              <a:buFont typeface="Arial"/>
              <a:buChar char="•"/>
            </a:pPr>
            <a:r>
              <a:rPr lang="fr-FR" dirty="0" smtClean="0"/>
              <a:t>Le fournisseur doit s’assurer de la validité de l’engagement</a:t>
            </a:r>
          </a:p>
          <a:p>
            <a:pPr marL="457200" lvl="0" indent="-368300">
              <a:buSzPct val="166666"/>
              <a:buFont typeface="Arial"/>
              <a:buChar char="•"/>
            </a:pPr>
            <a:r>
              <a:rPr lang="fr-FR" dirty="0" smtClean="0"/>
              <a:t>En Suisse, pas d’avertissement comme en Allemagne</a:t>
            </a:r>
          </a:p>
          <a:p>
            <a:endParaRPr lang="fr-FR" dirty="0"/>
          </a:p>
        </p:txBody>
      </p:sp>
    </p:spTree>
  </p:cSld>
  <p:clrMapOvr>
    <a:masterClrMapping/>
  </p:clrMapOvr>
  <p:transition spd="slow">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457200" y="274637"/>
            <a:ext cx="8507288" cy="1143000"/>
          </a:xfrm>
          <a:prstGeom prst="rect">
            <a:avLst/>
          </a:prstGeom>
        </p:spPr>
        <p:txBody>
          <a:bodyPr lIns="91425" tIns="91425" rIns="91425" bIns="91425" anchor="b" anchorCtr="0">
            <a:noAutofit/>
          </a:bodyPr>
          <a:lstStyle/>
          <a:p>
            <a:pPr>
              <a:buNone/>
            </a:pPr>
            <a:r>
              <a:rPr lang="fr-FR" dirty="0" smtClean="0"/>
              <a:t>Quand s’adresser à la police ?</a:t>
            </a:r>
            <a:endParaRPr lang="fr-FR" dirty="0"/>
          </a:p>
        </p:txBody>
      </p:sp>
      <p:sp>
        <p:nvSpPr>
          <p:cNvPr id="268" name="Shape 2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31800" indent="-342900">
              <a:buSzPct val="166666"/>
            </a:pPr>
            <a:r>
              <a:rPr lang="fr-FR" dirty="0" smtClean="0">
                <a:solidFill>
                  <a:schemeClr val="tx1"/>
                </a:solidFill>
              </a:rPr>
              <a:t>Pour un conseil (brigade des mineurs)</a:t>
            </a:r>
          </a:p>
          <a:p>
            <a:pPr marL="431800" indent="-342900">
              <a:buSzPct val="166666"/>
            </a:pPr>
            <a:r>
              <a:rPr lang="fr-FR" dirty="0" smtClean="0">
                <a:solidFill>
                  <a:schemeClr val="tx1"/>
                </a:solidFill>
              </a:rPr>
              <a:t>En cas d’urgence : 117</a:t>
            </a:r>
          </a:p>
          <a:p>
            <a:pPr marL="431800" indent="-342900">
              <a:buSzPct val="166666"/>
            </a:pPr>
            <a:r>
              <a:rPr lang="fr-FR" dirty="0" smtClean="0">
                <a:solidFill>
                  <a:schemeClr val="tx1"/>
                </a:solidFill>
              </a:rPr>
              <a:t>En cas d’infraction grave</a:t>
            </a:r>
          </a:p>
          <a:p>
            <a:pPr marL="431800" indent="-342900">
              <a:buSzPct val="166666"/>
            </a:pPr>
            <a:r>
              <a:rPr lang="fr-FR" dirty="0" smtClean="0">
                <a:solidFill>
                  <a:schemeClr val="tx1"/>
                </a:solidFill>
              </a:rPr>
              <a:t>En cas d’infraction mineure, lorsque d’autres démarches </a:t>
            </a:r>
            <a:br>
              <a:rPr lang="fr-FR" dirty="0" smtClean="0">
                <a:solidFill>
                  <a:schemeClr val="tx1"/>
                </a:solidFill>
              </a:rPr>
            </a:br>
            <a:r>
              <a:rPr lang="fr-FR" dirty="0" smtClean="0">
                <a:solidFill>
                  <a:schemeClr val="tx1"/>
                </a:solidFill>
              </a:rPr>
              <a:t>ont été tentées en vain</a:t>
            </a:r>
          </a:p>
          <a:p>
            <a:pPr marL="431800" indent="-342900">
              <a:buSzPct val="166666"/>
            </a:pPr>
            <a:r>
              <a:rPr lang="fr-FR" dirty="0" smtClean="0">
                <a:solidFill>
                  <a:schemeClr val="tx1"/>
                </a:solidFill>
              </a:rPr>
              <a:t>Pour les enfants, c’est le droit pénal des mineurs qui s’applique</a:t>
            </a:r>
            <a:endParaRPr lang="fr-FR" dirty="0">
              <a:solidFill>
                <a:schemeClr val="tx1"/>
              </a:solidFill>
            </a:endParaRPr>
          </a:p>
        </p:txBody>
      </p:sp>
    </p:spTree>
    <p:extLst>
      <p:ext uri="{BB962C8B-B14F-4D97-AF65-F5344CB8AC3E}">
        <p14:creationId xmlns="" xmlns:p14="http://schemas.microsoft.com/office/powerpoint/2010/main" val="2172870551"/>
      </p:ext>
    </p:extLst>
  </p:cSld>
  <p:clrMapOvr>
    <a:masterClrMapping/>
  </p:clrMapOvr>
  <p:transition spd="slow">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Que fait la police ?</a:t>
            </a:r>
            <a:endParaRPr lang="fr-FR" dirty="0"/>
          </a:p>
        </p:txBody>
      </p:sp>
      <p:sp>
        <p:nvSpPr>
          <p:cNvPr id="3" name="Textplatzhalter 2"/>
          <p:cNvSpPr>
            <a:spLocks noGrp="1"/>
          </p:cNvSpPr>
          <p:nvPr>
            <p:ph type="body" idx="1"/>
          </p:nvPr>
        </p:nvSpPr>
        <p:spPr>
          <a:xfrm>
            <a:off x="457200" y="1600200"/>
            <a:ext cx="8579296" cy="4967700"/>
          </a:xfrm>
        </p:spPr>
        <p:txBody>
          <a:bodyPr/>
          <a:lstStyle/>
          <a:p>
            <a:pPr marL="88900" indent="0">
              <a:buSzPct val="166666"/>
              <a:buNone/>
            </a:pPr>
            <a:r>
              <a:rPr lang="fr-FR" dirty="0" smtClean="0">
                <a:solidFill>
                  <a:schemeClr val="tx1"/>
                </a:solidFill>
              </a:rPr>
              <a:t>Pour pouvoir agir, la police doit être informée</a:t>
            </a:r>
          </a:p>
          <a:p>
            <a:pPr marL="431800" indent="-342900">
              <a:buSzPct val="166666"/>
            </a:pPr>
            <a:r>
              <a:rPr lang="fr-FR" dirty="0" smtClean="0">
                <a:solidFill>
                  <a:schemeClr val="tx1"/>
                </a:solidFill>
              </a:rPr>
              <a:t>Délits graves (poursuivis d’office) : </a:t>
            </a:r>
            <a:br>
              <a:rPr lang="fr-FR" dirty="0" smtClean="0">
                <a:solidFill>
                  <a:schemeClr val="tx1"/>
                </a:solidFill>
              </a:rPr>
            </a:br>
            <a:r>
              <a:rPr lang="fr-FR" dirty="0" smtClean="0">
                <a:solidFill>
                  <a:schemeClr val="tx1"/>
                </a:solidFill>
              </a:rPr>
              <a:t>peuvent être signalés par n’importe qui</a:t>
            </a:r>
          </a:p>
          <a:p>
            <a:pPr marL="431800" indent="-342900">
              <a:buSzPct val="166666"/>
            </a:pPr>
            <a:r>
              <a:rPr lang="fr-FR" dirty="0" smtClean="0">
                <a:solidFill>
                  <a:schemeClr val="tx1"/>
                </a:solidFill>
              </a:rPr>
              <a:t>Délits mineurs (poursuivis sur plainte) : </a:t>
            </a:r>
            <a:br>
              <a:rPr lang="fr-FR" dirty="0" smtClean="0">
                <a:solidFill>
                  <a:schemeClr val="tx1"/>
                </a:solidFill>
              </a:rPr>
            </a:br>
            <a:r>
              <a:rPr lang="fr-FR" dirty="0" smtClean="0">
                <a:solidFill>
                  <a:schemeClr val="tx1"/>
                </a:solidFill>
              </a:rPr>
              <a:t>la victime doit déposer une plainte pénale</a:t>
            </a:r>
          </a:p>
          <a:p>
            <a:pPr marL="88900" indent="0">
              <a:spcBef>
                <a:spcPts val="1800"/>
              </a:spcBef>
              <a:buSzPct val="166666"/>
              <a:buNone/>
            </a:pPr>
            <a:r>
              <a:rPr lang="fr-FR" dirty="0" smtClean="0">
                <a:solidFill>
                  <a:schemeClr val="tx1"/>
                </a:solidFill>
              </a:rPr>
              <a:t>La police recueille les preuves et vérifie si les faits relèvent </a:t>
            </a:r>
            <a:br>
              <a:rPr lang="fr-FR" dirty="0" smtClean="0">
                <a:solidFill>
                  <a:schemeClr val="tx1"/>
                </a:solidFill>
              </a:rPr>
            </a:br>
            <a:r>
              <a:rPr lang="fr-FR" dirty="0" smtClean="0">
                <a:solidFill>
                  <a:schemeClr val="tx1"/>
                </a:solidFill>
              </a:rPr>
              <a:t>du droit pénal</a:t>
            </a:r>
          </a:p>
          <a:p>
            <a:pPr marL="431800" indent="-342900">
              <a:buSzPct val="166666"/>
            </a:pPr>
            <a:r>
              <a:rPr lang="fr-FR" dirty="0" smtClean="0">
                <a:solidFill>
                  <a:schemeClr val="tx1"/>
                </a:solidFill>
              </a:rPr>
              <a:t>Amener toutes les preuves (captures d’écran, etc. ) </a:t>
            </a:r>
          </a:p>
          <a:p>
            <a:pPr marL="431800" indent="-342900">
              <a:buSzPct val="166666"/>
            </a:pPr>
            <a:r>
              <a:rPr lang="fr-FR" dirty="0" smtClean="0">
                <a:solidFill>
                  <a:schemeClr val="tx1"/>
                </a:solidFill>
              </a:rPr>
              <a:t>L’aide aux victimes peut être consultée en premier lieu</a:t>
            </a:r>
          </a:p>
          <a:p>
            <a:pPr marL="431800" indent="-342900">
              <a:buSzPct val="166666"/>
              <a:buFontTx/>
              <a:buChar char="-"/>
            </a:pPr>
            <a:endParaRPr lang="fr-FR" sz="1600" dirty="0" smtClean="0"/>
          </a:p>
          <a:p>
            <a:pPr marL="457200" lvl="0" indent="-368300">
              <a:buSzPct val="166666"/>
              <a:buFont typeface="Arial"/>
              <a:buChar char="•"/>
            </a:pPr>
            <a:endParaRPr lang="fr-FR" dirty="0"/>
          </a:p>
        </p:txBody>
      </p:sp>
    </p:spTree>
    <p:extLst>
      <p:ext uri="{BB962C8B-B14F-4D97-AF65-F5344CB8AC3E}">
        <p14:creationId xmlns="" xmlns:p14="http://schemas.microsoft.com/office/powerpoint/2010/main" val="4211235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457200" y="274637"/>
            <a:ext cx="8507288" cy="1143000"/>
          </a:xfrm>
          <a:prstGeom prst="rect">
            <a:avLst/>
          </a:prstGeom>
        </p:spPr>
        <p:txBody>
          <a:bodyPr lIns="91425" tIns="91425" rIns="91425" bIns="91425" anchor="b" anchorCtr="0">
            <a:noAutofit/>
          </a:bodyPr>
          <a:lstStyle/>
          <a:p>
            <a:pPr>
              <a:buNone/>
            </a:pPr>
            <a:r>
              <a:rPr lang="fr-FR" dirty="0" smtClean="0"/>
              <a:t>Limites des moyens légaux</a:t>
            </a:r>
            <a:endParaRPr lang="fr-FR" dirty="0"/>
          </a:p>
        </p:txBody>
      </p:sp>
      <p:sp>
        <p:nvSpPr>
          <p:cNvPr id="268" name="Shape 2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Les coupables sont parfois difficiles à retrouver sur Internet</a:t>
            </a:r>
          </a:p>
          <a:p>
            <a:pPr marL="457200" lvl="0" indent="-368300" rtl="0">
              <a:buClr>
                <a:schemeClr val="dk1"/>
              </a:buClr>
              <a:buSzPct val="166666"/>
              <a:buFont typeface="Arial"/>
              <a:buChar char="•"/>
            </a:pPr>
            <a:r>
              <a:rPr lang="fr-FR" dirty="0" smtClean="0"/>
              <a:t>Les lois anciennes ne sont pas toujours adaptées aux problématiques actuelles</a:t>
            </a:r>
          </a:p>
          <a:p>
            <a:pPr marL="457200" indent="-368300">
              <a:buSzPct val="166666"/>
              <a:buFont typeface="Arial"/>
              <a:buChar char="•"/>
            </a:pPr>
            <a:r>
              <a:rPr lang="fr-FR" dirty="0" smtClean="0"/>
              <a:t>L’entraide judiciaire internationale n’est pas toujours aisée</a:t>
            </a:r>
          </a:p>
          <a:p>
            <a:pPr marL="457200" lvl="0" indent="-368300" rtl="0">
              <a:buClr>
                <a:schemeClr val="dk1"/>
              </a:buClr>
              <a:buSzPct val="166666"/>
              <a:buFont typeface="Arial"/>
              <a:buChar char="•"/>
            </a:pPr>
            <a:r>
              <a:rPr lang="fr-FR" dirty="0" smtClean="0"/>
              <a:t>Les autorités judiciaires disposent d’une marge d’appréciation</a:t>
            </a:r>
          </a:p>
          <a:p>
            <a:pPr marL="457200" indent="-368300">
              <a:buSzPct val="166666"/>
              <a:buFont typeface="Arial"/>
              <a:buChar char="•"/>
            </a:pPr>
            <a:r>
              <a:rPr lang="fr-FR" dirty="0" smtClean="0"/>
              <a:t>L’action pénale n’est pas toujours appropriée</a:t>
            </a:r>
          </a:p>
          <a:p>
            <a:pPr marL="457200" indent="-368300">
              <a:buSzPct val="166666"/>
              <a:buFont typeface="Arial"/>
              <a:buChar char="•"/>
            </a:pPr>
            <a:r>
              <a:rPr lang="fr-FR" dirty="0" smtClean="0"/>
              <a:t>Demandez conseil</a:t>
            </a:r>
          </a:p>
          <a:p>
            <a:endParaRPr lang="fr-FR" dirty="0"/>
          </a:p>
        </p:txBody>
      </p:sp>
    </p:spTree>
    <p:extLst>
      <p:ext uri="{BB962C8B-B14F-4D97-AF65-F5344CB8AC3E}">
        <p14:creationId xmlns="" xmlns:p14="http://schemas.microsoft.com/office/powerpoint/2010/main" val="3403805753"/>
      </p:ext>
    </p:extLst>
  </p:cSld>
  <p:clrMapOvr>
    <a:masterClrMapping/>
  </p:clrMapOvr>
  <p:transition spd="slow">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Contrôle parental</a:t>
            </a:r>
            <a:endParaRPr lang="fr-FR" dirty="0"/>
          </a:p>
        </p:txBody>
      </p:sp>
      <p:sp>
        <p:nvSpPr>
          <p:cNvPr id="244" name="Shape 24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Limiter l’accès et le temps d’utilisation</a:t>
            </a:r>
          </a:p>
          <a:p>
            <a:pPr marL="457200" lvl="0" indent="-368300" rtl="0">
              <a:buClr>
                <a:schemeClr val="dk1"/>
              </a:buClr>
              <a:buSzPct val="166666"/>
              <a:buFont typeface="Arial"/>
              <a:buChar char="•"/>
            </a:pPr>
            <a:r>
              <a:rPr lang="fr-FR" dirty="0" smtClean="0"/>
              <a:t>Définir des règles et les conséquences de leur non-respect</a:t>
            </a:r>
          </a:p>
          <a:p>
            <a:pPr marL="457200" lvl="0" indent="-368300" rtl="0">
              <a:buClr>
                <a:schemeClr val="dk1"/>
              </a:buClr>
              <a:buSzPct val="166666"/>
              <a:buFont typeface="Arial"/>
              <a:buChar char="•"/>
            </a:pPr>
            <a:r>
              <a:rPr lang="fr-FR" dirty="0" smtClean="0"/>
              <a:t>Vérifier l’historique de navigation et les logs du smartphone</a:t>
            </a:r>
          </a:p>
          <a:p>
            <a:pPr marL="457200" lvl="0" indent="-368300" rtl="0">
              <a:buClr>
                <a:schemeClr val="dk1"/>
              </a:buClr>
              <a:buSzPct val="166666"/>
              <a:buFont typeface="Arial"/>
              <a:buChar char="•"/>
            </a:pPr>
            <a:r>
              <a:rPr lang="fr-FR" dirty="0" smtClean="0"/>
              <a:t>Contrôler les âges conseillés (PEGI, filmrating.ch, etc.)</a:t>
            </a:r>
          </a:p>
          <a:p>
            <a:pPr marL="457200" lvl="0" indent="-368300" rtl="0">
              <a:buClr>
                <a:schemeClr val="dk1"/>
              </a:buClr>
              <a:buSzPct val="166666"/>
              <a:buFont typeface="Arial"/>
              <a:buChar char="•"/>
            </a:pPr>
            <a:r>
              <a:rPr lang="fr-FR" dirty="0" smtClean="0"/>
              <a:t>Accéder soi-même aux films, jeux ou sites (si possible)</a:t>
            </a:r>
          </a:p>
          <a:p>
            <a:pPr marL="457200" lvl="0" indent="-368300" rtl="0">
              <a:buClr>
                <a:schemeClr val="dk1"/>
              </a:buClr>
              <a:buSzPct val="166666"/>
              <a:buFont typeface="Arial"/>
              <a:buChar char="•"/>
            </a:pPr>
            <a:r>
              <a:rPr lang="fr-FR" dirty="0" smtClean="0"/>
              <a:t>Plus aisé à imposer aux jeunes enfants qu’aux ados</a:t>
            </a:r>
          </a:p>
          <a:p>
            <a:endParaRPr lang="fr-FR" dirty="0"/>
          </a:p>
        </p:txBody>
      </p:sp>
    </p:spTree>
  </p:cSld>
  <p:clrMapOvr>
    <a:masterClrMapping/>
  </p:clrMapOvr>
  <p:transition spd="slow">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Age conseillé</a:t>
            </a:r>
            <a:endParaRPr lang="fr-FR" dirty="0"/>
          </a:p>
        </p:txBody>
      </p:sp>
      <p:sp>
        <p:nvSpPr>
          <p:cNvPr id="3" name="Textplatzhalter 2"/>
          <p:cNvSpPr>
            <a:spLocks noGrp="1"/>
          </p:cNvSpPr>
          <p:nvPr>
            <p:ph type="body" idx="1"/>
          </p:nvPr>
        </p:nvSpPr>
        <p:spPr/>
        <p:txBody>
          <a:bodyPr/>
          <a:lstStyle/>
          <a:p>
            <a:r>
              <a:rPr lang="fr-FR" dirty="0" smtClean="0">
                <a:hlinkClick r:id="rId3"/>
              </a:rPr>
              <a:t>www.pegi.info</a:t>
            </a:r>
            <a:r>
              <a:rPr lang="fr-FR" dirty="0" smtClean="0"/>
              <a:t> </a:t>
            </a:r>
            <a:r>
              <a:rPr lang="fr-FR" sz="1200" dirty="0" smtClean="0"/>
              <a:t>(jeux)</a:t>
            </a:r>
          </a:p>
          <a:p>
            <a:endParaRPr lang="fr-FR" dirty="0" smtClean="0"/>
          </a:p>
          <a:p>
            <a:endParaRPr lang="fr-FR" dirty="0" smtClean="0"/>
          </a:p>
          <a:p>
            <a:r>
              <a:rPr lang="fr-FR" dirty="0" smtClean="0">
                <a:hlinkClick r:id="rId4"/>
              </a:rPr>
              <a:t>www.usk.de</a:t>
            </a:r>
            <a:r>
              <a:rPr lang="fr-FR" dirty="0" smtClean="0"/>
              <a:t> </a:t>
            </a:r>
            <a:r>
              <a:rPr lang="fr-FR" sz="1200" dirty="0" smtClean="0"/>
              <a:t>(jeux)</a:t>
            </a:r>
          </a:p>
          <a:p>
            <a:endParaRPr lang="fr-FR" dirty="0" smtClean="0">
              <a:hlinkClick r:id="rId5"/>
            </a:endParaRPr>
          </a:p>
          <a:p>
            <a:r>
              <a:rPr lang="fr-FR" dirty="0" smtClean="0">
                <a:hlinkClick r:id="rId5"/>
              </a:rPr>
              <a:t>www.fsk.de</a:t>
            </a:r>
            <a:r>
              <a:rPr lang="fr-FR" dirty="0" smtClean="0"/>
              <a:t> </a:t>
            </a:r>
            <a:r>
              <a:rPr lang="fr-FR" sz="1200" dirty="0" smtClean="0"/>
              <a:t>(vidéos/films)</a:t>
            </a:r>
          </a:p>
          <a:p>
            <a:endParaRPr lang="fr-FR" dirty="0" smtClean="0">
              <a:hlinkClick r:id="rId6"/>
            </a:endParaRPr>
          </a:p>
          <a:p>
            <a:r>
              <a:rPr lang="fr-FR" dirty="0" smtClean="0">
                <a:hlinkClick r:id="rId6"/>
              </a:rPr>
              <a:t>www.svv-video.ch</a:t>
            </a:r>
            <a:r>
              <a:rPr lang="fr-FR" dirty="0" smtClean="0"/>
              <a:t> </a:t>
            </a:r>
            <a:r>
              <a:rPr lang="fr-FR" sz="1200" dirty="0" smtClean="0"/>
              <a:t>(vidéos/films)</a:t>
            </a:r>
          </a:p>
          <a:p>
            <a:endParaRPr lang="fr-FR" dirty="0"/>
          </a:p>
        </p:txBody>
      </p:sp>
      <p:pic>
        <p:nvPicPr>
          <p:cNvPr id="1027" name="Picture 3" descr="C:\Users\dopet\Desktop\violence.gif"/>
          <p:cNvPicPr>
            <a:picLocks noChangeAspect="1" noChangeArrowheads="1"/>
          </p:cNvPicPr>
          <p:nvPr/>
        </p:nvPicPr>
        <p:blipFill>
          <a:blip r:embed="rId7">
            <a:extLst>
              <a:ext uri="{28A0092B-C50C-407E-A947-70E740481C1C}">
                <a14:useLocalDpi xmlns="" xmlns:a14="http://schemas.microsoft.com/office/drawing/2010/main" val="0"/>
              </a:ext>
            </a:extLst>
          </a:blip>
          <a:srcRect/>
          <a:stretch>
            <a:fillRect/>
          </a:stretch>
        </p:blipFill>
        <p:spPr bwMode="auto">
          <a:xfrm>
            <a:off x="4217293" y="2551559"/>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C:\Users\dopet\Desktop\pegi\320.gif"/>
          <p:cNvPicPr>
            <a:picLocks noChangeAspect="1" noChangeArrowheads="1"/>
          </p:cNvPicPr>
          <p:nvPr/>
        </p:nvPicPr>
        <p:blipFill>
          <a:blip r:embed="rId8">
            <a:extLst>
              <a:ext uri="{28A0092B-C50C-407E-A947-70E740481C1C}">
                <a14:useLocalDpi xmlns="" xmlns:a14="http://schemas.microsoft.com/office/drawing/2010/main" val="0"/>
              </a:ext>
            </a:extLst>
          </a:blip>
          <a:srcRect/>
          <a:stretch>
            <a:fillRect/>
          </a:stretch>
        </p:blipFill>
        <p:spPr bwMode="auto">
          <a:xfrm>
            <a:off x="4217293" y="1687463"/>
            <a:ext cx="571500" cy="695325"/>
          </a:xfrm>
          <a:prstGeom prst="rect">
            <a:avLst/>
          </a:prstGeom>
          <a:noFill/>
          <a:extLst>
            <a:ext uri="{909E8E84-426E-40dd-AFC4-6F175D3DCCD1}">
              <a14:hiddenFill xmlns="" xmlns:a14="http://schemas.microsoft.com/office/drawing/2010/main">
                <a:solidFill>
                  <a:srgbClr val="FFFFFF"/>
                </a:solidFill>
              </a14:hiddenFill>
            </a:ext>
          </a:extLst>
        </p:spPr>
      </p:pic>
      <p:pic>
        <p:nvPicPr>
          <p:cNvPr id="1029" name="Picture 5" descr="C:\Users\dopet\Desktop\pegi\321.gif"/>
          <p:cNvPicPr>
            <a:picLocks noChangeAspect="1" noChangeArrowheads="1"/>
          </p:cNvPicPr>
          <p:nvPr/>
        </p:nvPicPr>
        <p:blipFill>
          <a:blip r:embed="rId9">
            <a:extLst>
              <a:ext uri="{28A0092B-C50C-407E-A947-70E740481C1C}">
                <a14:useLocalDpi xmlns="" xmlns:a14="http://schemas.microsoft.com/office/drawing/2010/main" val="0"/>
              </a:ext>
            </a:extLst>
          </a:blip>
          <a:srcRect/>
          <a:stretch>
            <a:fillRect/>
          </a:stretch>
        </p:blipFill>
        <p:spPr bwMode="auto">
          <a:xfrm>
            <a:off x="4922143" y="1687463"/>
            <a:ext cx="571500" cy="695325"/>
          </a:xfrm>
          <a:prstGeom prst="rect">
            <a:avLst/>
          </a:prstGeom>
          <a:noFill/>
          <a:extLst>
            <a:ext uri="{909E8E84-426E-40dd-AFC4-6F175D3DCCD1}">
              <a14:hiddenFill xmlns="" xmlns:a14="http://schemas.microsoft.com/office/drawing/2010/main">
                <a:solidFill>
                  <a:srgbClr val="FFFFFF"/>
                </a:solidFill>
              </a14:hiddenFill>
            </a:ext>
          </a:extLst>
        </p:spPr>
      </p:pic>
      <p:pic>
        <p:nvPicPr>
          <p:cNvPr id="1030" name="Picture 6" descr="C:\Users\dopet\Desktop\pegi\322.gif"/>
          <p:cNvPicPr>
            <a:picLocks noChangeAspect="1" noChangeArrowheads="1"/>
          </p:cNvPicPr>
          <p:nvPr/>
        </p:nvPicPr>
        <p:blipFill>
          <a:blip r:embed="rId10">
            <a:extLst>
              <a:ext uri="{28A0092B-C50C-407E-A947-70E740481C1C}">
                <a14:useLocalDpi xmlns="" xmlns:a14="http://schemas.microsoft.com/office/drawing/2010/main" val="0"/>
              </a:ext>
            </a:extLst>
          </a:blip>
          <a:srcRect/>
          <a:stretch>
            <a:fillRect/>
          </a:stretch>
        </p:blipFill>
        <p:spPr bwMode="auto">
          <a:xfrm>
            <a:off x="5656684" y="1687463"/>
            <a:ext cx="571500" cy="695325"/>
          </a:xfrm>
          <a:prstGeom prst="rect">
            <a:avLst/>
          </a:prstGeom>
          <a:noFill/>
          <a:extLst>
            <a:ext uri="{909E8E84-426E-40dd-AFC4-6F175D3DCCD1}">
              <a14:hiddenFill xmlns="" xmlns:a14="http://schemas.microsoft.com/office/drawing/2010/main">
                <a:solidFill>
                  <a:srgbClr val="FFFFFF"/>
                </a:solidFill>
              </a14:hiddenFill>
            </a:ext>
          </a:extLst>
        </p:spPr>
      </p:pic>
      <p:pic>
        <p:nvPicPr>
          <p:cNvPr id="1031" name="Picture 7" descr="C:\Users\dopet\Desktop\pegi\323.gif"/>
          <p:cNvPicPr>
            <a:picLocks noChangeAspect="1" noChangeArrowheads="1"/>
          </p:cNvPicPr>
          <p:nvPr/>
        </p:nvPicPr>
        <p:blipFill>
          <a:blip r:embed="rId11">
            <a:extLst>
              <a:ext uri="{28A0092B-C50C-407E-A947-70E740481C1C}">
                <a14:useLocalDpi xmlns="" xmlns:a14="http://schemas.microsoft.com/office/drawing/2010/main" val="0"/>
              </a:ext>
            </a:extLst>
          </a:blip>
          <a:srcRect/>
          <a:stretch>
            <a:fillRect/>
          </a:stretch>
        </p:blipFill>
        <p:spPr bwMode="auto">
          <a:xfrm>
            <a:off x="6372200" y="1687463"/>
            <a:ext cx="571500" cy="695325"/>
          </a:xfrm>
          <a:prstGeom prst="rect">
            <a:avLst/>
          </a:prstGeom>
          <a:noFill/>
          <a:extLst>
            <a:ext uri="{909E8E84-426E-40dd-AFC4-6F175D3DCCD1}">
              <a14:hiddenFill xmlns="" xmlns:a14="http://schemas.microsoft.com/office/drawing/2010/main">
                <a:solidFill>
                  <a:srgbClr val="FFFFFF"/>
                </a:solidFill>
              </a14:hiddenFill>
            </a:ext>
          </a:extLst>
        </p:spPr>
      </p:pic>
      <p:pic>
        <p:nvPicPr>
          <p:cNvPr id="1032" name="Picture 8" descr="C:\Users\dopet\Desktop\pegi\324.gif"/>
          <p:cNvPicPr>
            <a:picLocks noChangeAspect="1" noChangeArrowheads="1"/>
          </p:cNvPicPr>
          <p:nvPr/>
        </p:nvPicPr>
        <p:blipFill>
          <a:blip r:embed="rId12">
            <a:extLst>
              <a:ext uri="{28A0092B-C50C-407E-A947-70E740481C1C}">
                <a14:useLocalDpi xmlns="" xmlns:a14="http://schemas.microsoft.com/office/drawing/2010/main" val="0"/>
              </a:ext>
            </a:extLst>
          </a:blip>
          <a:srcRect/>
          <a:stretch>
            <a:fillRect/>
          </a:stretch>
        </p:blipFill>
        <p:spPr bwMode="auto">
          <a:xfrm>
            <a:off x="7092280" y="1687463"/>
            <a:ext cx="571500" cy="695325"/>
          </a:xfrm>
          <a:prstGeom prst="rect">
            <a:avLst/>
          </a:prstGeom>
          <a:noFill/>
          <a:extLst>
            <a:ext uri="{909E8E84-426E-40dd-AFC4-6F175D3DCCD1}">
              <a14:hiddenFill xmlns="" xmlns:a14="http://schemas.microsoft.com/office/drawing/2010/main">
                <a:solidFill>
                  <a:srgbClr val="FFFFFF"/>
                </a:solidFill>
              </a14:hiddenFill>
            </a:ext>
          </a:extLst>
        </p:spPr>
      </p:pic>
      <p:pic>
        <p:nvPicPr>
          <p:cNvPr id="1033" name="Picture 9" descr="C:\Users\dopet\Desktop\pegi\discrimination.gif"/>
          <p:cNvPicPr>
            <a:picLocks noChangeAspect="1" noChangeArrowheads="1"/>
          </p:cNvPicPr>
          <p:nvPr/>
        </p:nvPicPr>
        <p:blipFill>
          <a:blip r:embed="rId13">
            <a:extLst>
              <a:ext uri="{28A0092B-C50C-407E-A947-70E740481C1C}">
                <a14:useLocalDpi xmlns="" xmlns:a14="http://schemas.microsoft.com/office/drawing/2010/main" val="0"/>
              </a:ext>
            </a:extLst>
          </a:blip>
          <a:srcRect/>
          <a:stretch>
            <a:fillRect/>
          </a:stretch>
        </p:blipFill>
        <p:spPr bwMode="auto">
          <a:xfrm>
            <a:off x="4932040" y="2551559"/>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4" name="Picture 10" descr="C:\Users\dopet\Desktop\pegi\drugs.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652120" y="2551559"/>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5" name="Picture 11" descr="C:\Users\dopet\Desktop\pegi\fear.gif"/>
          <p:cNvPicPr>
            <a:picLocks noChangeAspect="1" noChangeArrowheads="1"/>
          </p:cNvPicPr>
          <p:nvPr/>
        </p:nvPicPr>
        <p:blipFill>
          <a:blip r:embed="rId15">
            <a:extLst>
              <a:ext uri="{28A0092B-C50C-407E-A947-70E740481C1C}">
                <a14:useLocalDpi xmlns="" xmlns:a14="http://schemas.microsoft.com/office/drawing/2010/main" val="0"/>
              </a:ext>
            </a:extLst>
          </a:blip>
          <a:srcRect/>
          <a:stretch>
            <a:fillRect/>
          </a:stretch>
        </p:blipFill>
        <p:spPr bwMode="auto">
          <a:xfrm>
            <a:off x="6372200" y="2551559"/>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6" name="Picture 12" descr="C:\Users\dopet\Desktop\pegi\gambling.gif"/>
          <p:cNvPicPr>
            <a:picLocks noChangeAspect="1" noChangeArrowheads="1"/>
          </p:cNvPicPr>
          <p:nvPr/>
        </p:nvPicPr>
        <p:blipFill>
          <a:blip r:embed="rId16">
            <a:extLst>
              <a:ext uri="{28A0092B-C50C-407E-A947-70E740481C1C}">
                <a14:useLocalDpi xmlns="" xmlns:a14="http://schemas.microsoft.com/office/drawing/2010/main" val="0"/>
              </a:ext>
            </a:extLst>
          </a:blip>
          <a:srcRect/>
          <a:stretch>
            <a:fillRect/>
          </a:stretch>
        </p:blipFill>
        <p:spPr bwMode="auto">
          <a:xfrm>
            <a:off x="7096844" y="2556123"/>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7" name="Picture 13" descr="C:\Users\dopet\Desktop\pegi\sex.gif"/>
          <p:cNvPicPr>
            <a:picLocks noChangeAspect="1" noChangeArrowheads="1"/>
          </p:cNvPicPr>
          <p:nvPr/>
        </p:nvPicPr>
        <p:blipFill>
          <a:blip r:embed="rId17">
            <a:extLst>
              <a:ext uri="{28A0092B-C50C-407E-A947-70E740481C1C}">
                <a14:useLocalDpi xmlns="" xmlns:a14="http://schemas.microsoft.com/office/drawing/2010/main" val="0"/>
              </a:ext>
            </a:extLst>
          </a:blip>
          <a:srcRect/>
          <a:stretch>
            <a:fillRect/>
          </a:stretch>
        </p:blipFill>
        <p:spPr bwMode="auto">
          <a:xfrm>
            <a:off x="7816924" y="1836043"/>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8" name="Picture 14" descr="C:\Users\dopet\Desktop\pegi\online.gif"/>
          <p:cNvPicPr>
            <a:picLocks noChangeAspect="1" noChangeArrowheads="1"/>
          </p:cNvPicPr>
          <p:nvPr/>
        </p:nvPicPr>
        <p:blipFill>
          <a:blip r:embed="rId18">
            <a:extLst>
              <a:ext uri="{28A0092B-C50C-407E-A947-70E740481C1C}">
                <a14:useLocalDpi xmlns="" xmlns:a14="http://schemas.microsoft.com/office/drawing/2010/main" val="0"/>
              </a:ext>
            </a:extLst>
          </a:blip>
          <a:srcRect/>
          <a:stretch>
            <a:fillRect/>
          </a:stretch>
        </p:blipFill>
        <p:spPr bwMode="auto">
          <a:xfrm>
            <a:off x="7812360" y="2551559"/>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47" name="Picture 23" descr="C:\Users\dopet\Desktop\pegi\usk-0.png"/>
          <p:cNvPicPr>
            <a:picLocks noChangeAspect="1" noChangeArrowheads="1"/>
          </p:cNvPicPr>
          <p:nvPr/>
        </p:nvPicPr>
        <p:blipFill>
          <a:blip r:embed="rId19">
            <a:extLst>
              <a:ext uri="{28A0092B-C50C-407E-A947-70E740481C1C}">
                <a14:useLocalDpi xmlns="" xmlns:a14="http://schemas.microsoft.com/office/drawing/2010/main" val="0"/>
              </a:ext>
            </a:extLst>
          </a:blip>
          <a:srcRect/>
          <a:stretch>
            <a:fillRect/>
          </a:stretch>
        </p:blipFill>
        <p:spPr bwMode="auto">
          <a:xfrm>
            <a:off x="4211960" y="3361924"/>
            <a:ext cx="720000" cy="710137"/>
          </a:xfrm>
          <a:prstGeom prst="rect">
            <a:avLst/>
          </a:prstGeom>
          <a:noFill/>
          <a:extLst>
            <a:ext uri="{909E8E84-426E-40dd-AFC4-6F175D3DCCD1}">
              <a14:hiddenFill xmlns="" xmlns:a14="http://schemas.microsoft.com/office/drawing/2010/main">
                <a:solidFill>
                  <a:srgbClr val="FFFFFF"/>
                </a:solidFill>
              </a14:hiddenFill>
            </a:ext>
          </a:extLst>
        </p:spPr>
      </p:pic>
      <p:pic>
        <p:nvPicPr>
          <p:cNvPr id="1048" name="Picture 24" descr="C:\Users\dopet\Desktop\pegi\usk-6.png"/>
          <p:cNvPicPr>
            <a:picLocks noChangeAspect="1" noChangeArrowheads="1"/>
          </p:cNvPicPr>
          <p:nvPr/>
        </p:nvPicPr>
        <p:blipFill>
          <a:blip r:embed="rId20">
            <a:extLst>
              <a:ext uri="{28A0092B-C50C-407E-A947-70E740481C1C}">
                <a14:useLocalDpi xmlns="" xmlns:a14="http://schemas.microsoft.com/office/drawing/2010/main" val="0"/>
              </a:ext>
            </a:extLst>
          </a:blip>
          <a:srcRect/>
          <a:stretch>
            <a:fillRect/>
          </a:stretch>
        </p:blipFill>
        <p:spPr bwMode="auto">
          <a:xfrm>
            <a:off x="5071452" y="3356992"/>
            <a:ext cx="720000" cy="720000"/>
          </a:xfrm>
          <a:prstGeom prst="rect">
            <a:avLst/>
          </a:prstGeom>
          <a:noFill/>
          <a:extLst>
            <a:ext uri="{909E8E84-426E-40dd-AFC4-6F175D3DCCD1}">
              <a14:hiddenFill xmlns="" xmlns:a14="http://schemas.microsoft.com/office/drawing/2010/main">
                <a:solidFill>
                  <a:srgbClr val="FFFFFF"/>
                </a:solidFill>
              </a14:hiddenFill>
            </a:ext>
          </a:extLst>
        </p:spPr>
      </p:pic>
      <p:pic>
        <p:nvPicPr>
          <p:cNvPr id="1049" name="Picture 25" descr="C:\Users\dopet\Desktop\pegi\usk-12.png"/>
          <p:cNvPicPr>
            <a:picLocks noChangeAspect="1" noChangeArrowheads="1"/>
          </p:cNvPicPr>
          <p:nvPr/>
        </p:nvPicPr>
        <p:blipFill>
          <a:blip r:embed="rId21">
            <a:extLst>
              <a:ext uri="{28A0092B-C50C-407E-A947-70E740481C1C}">
                <a14:useLocalDpi xmlns="" xmlns:a14="http://schemas.microsoft.com/office/drawing/2010/main" val="0"/>
              </a:ext>
            </a:extLst>
          </a:blip>
          <a:srcRect/>
          <a:stretch>
            <a:fillRect/>
          </a:stretch>
        </p:blipFill>
        <p:spPr bwMode="auto">
          <a:xfrm>
            <a:off x="5940112" y="3365044"/>
            <a:ext cx="720000" cy="730141"/>
          </a:xfrm>
          <a:prstGeom prst="rect">
            <a:avLst/>
          </a:prstGeom>
          <a:noFill/>
          <a:extLst>
            <a:ext uri="{909E8E84-426E-40dd-AFC4-6F175D3DCCD1}">
              <a14:hiddenFill xmlns="" xmlns:a14="http://schemas.microsoft.com/office/drawing/2010/main">
                <a:solidFill>
                  <a:srgbClr val="FFFFFF"/>
                </a:solidFill>
              </a14:hiddenFill>
            </a:ext>
          </a:extLst>
        </p:spPr>
      </p:pic>
      <p:pic>
        <p:nvPicPr>
          <p:cNvPr id="1050" name="Picture 26" descr="C:\Users\dopet\Desktop\pegi\usk-16.png"/>
          <p:cNvPicPr>
            <a:picLocks noChangeAspect="1" noChangeArrowheads="1"/>
          </p:cNvPicPr>
          <p:nvPr/>
        </p:nvPicPr>
        <p:blipFill>
          <a:blip r:embed="rId22">
            <a:extLst>
              <a:ext uri="{28A0092B-C50C-407E-A947-70E740481C1C}">
                <a14:useLocalDpi xmlns="" xmlns:a14="http://schemas.microsoft.com/office/drawing/2010/main" val="0"/>
              </a:ext>
            </a:extLst>
          </a:blip>
          <a:srcRect/>
          <a:stretch>
            <a:fillRect/>
          </a:stretch>
        </p:blipFill>
        <p:spPr bwMode="auto">
          <a:xfrm>
            <a:off x="6732160" y="3393505"/>
            <a:ext cx="720000" cy="710000"/>
          </a:xfrm>
          <a:prstGeom prst="rect">
            <a:avLst/>
          </a:prstGeom>
          <a:noFill/>
          <a:extLst>
            <a:ext uri="{909E8E84-426E-40dd-AFC4-6F175D3DCCD1}">
              <a14:hiddenFill xmlns="" xmlns:a14="http://schemas.microsoft.com/office/drawing/2010/main">
                <a:solidFill>
                  <a:srgbClr val="FFFFFF"/>
                </a:solidFill>
              </a14:hiddenFill>
            </a:ext>
          </a:extLst>
        </p:spPr>
      </p:pic>
      <p:pic>
        <p:nvPicPr>
          <p:cNvPr id="1051" name="Picture 27" descr="C:\Users\dopet\Desktop\pegi\usk-18.png"/>
          <p:cNvPicPr>
            <a:picLocks noChangeAspect="1" noChangeArrowheads="1"/>
          </p:cNvPicPr>
          <p:nvPr/>
        </p:nvPicPr>
        <p:blipFill>
          <a:blip r:embed="rId23">
            <a:extLst>
              <a:ext uri="{28A0092B-C50C-407E-A947-70E740481C1C}">
                <a14:useLocalDpi xmlns="" xmlns:a14="http://schemas.microsoft.com/office/drawing/2010/main" val="0"/>
              </a:ext>
            </a:extLst>
          </a:blip>
          <a:srcRect/>
          <a:stretch>
            <a:fillRect/>
          </a:stretch>
        </p:blipFill>
        <p:spPr bwMode="auto">
          <a:xfrm>
            <a:off x="7601961" y="3395156"/>
            <a:ext cx="720000" cy="720000"/>
          </a:xfrm>
          <a:prstGeom prst="rect">
            <a:avLst/>
          </a:prstGeom>
          <a:noFill/>
          <a:extLst>
            <a:ext uri="{909E8E84-426E-40dd-AFC4-6F175D3DCCD1}">
              <a14:hiddenFill xmlns="" xmlns:a14="http://schemas.microsoft.com/office/drawing/2010/main">
                <a:solidFill>
                  <a:srgbClr val="FFFFFF"/>
                </a:solidFill>
              </a14:hiddenFill>
            </a:ext>
          </a:extLst>
        </p:spPr>
      </p:pic>
      <p:pic>
        <p:nvPicPr>
          <p:cNvPr id="26" name="Picture 18" descr="C:\Users\dopet\Desktop\pegi\75px-FSK_ab_0_logo_Dec_2008.svg.png"/>
          <p:cNvPicPr>
            <a:picLocks noChangeAspect="1" noChangeArrowheads="1"/>
          </p:cNvPicPr>
          <p:nvPr/>
        </p:nvPicPr>
        <p:blipFill>
          <a:blip r:embed="rId24">
            <a:extLst>
              <a:ext uri="{28A0092B-C50C-407E-A947-70E740481C1C}">
                <a14:useLocalDpi xmlns="" xmlns:a14="http://schemas.microsoft.com/office/drawing/2010/main" val="0"/>
              </a:ext>
            </a:extLst>
          </a:blip>
          <a:srcRect/>
          <a:stretch>
            <a:fillRect/>
          </a:stretch>
        </p:blipFill>
        <p:spPr bwMode="auto">
          <a:xfrm>
            <a:off x="4221207" y="4403188"/>
            <a:ext cx="714375" cy="714375"/>
          </a:xfrm>
          <a:prstGeom prst="rect">
            <a:avLst/>
          </a:prstGeom>
          <a:noFill/>
          <a:extLst>
            <a:ext uri="{909E8E84-426E-40dd-AFC4-6F175D3DCCD1}">
              <a14:hiddenFill xmlns="" xmlns:a14="http://schemas.microsoft.com/office/drawing/2010/main">
                <a:solidFill>
                  <a:srgbClr val="FFFFFF"/>
                </a:solidFill>
              </a14:hiddenFill>
            </a:ext>
          </a:extLst>
        </p:spPr>
      </p:pic>
      <p:pic>
        <p:nvPicPr>
          <p:cNvPr id="27" name="Picture 19" descr="C:\Users\dopet\Desktop\pegi\75px-FSK_ab_6_logo_Dec_2008.svg.png"/>
          <p:cNvPicPr>
            <a:picLocks noChangeAspect="1" noChangeArrowheads="1"/>
          </p:cNvPicPr>
          <p:nvPr/>
        </p:nvPicPr>
        <p:blipFill>
          <a:blip r:embed="rId25">
            <a:extLst>
              <a:ext uri="{28A0092B-C50C-407E-A947-70E740481C1C}">
                <a14:useLocalDpi xmlns="" xmlns:a14="http://schemas.microsoft.com/office/drawing/2010/main" val="0"/>
              </a:ext>
            </a:extLst>
          </a:blip>
          <a:srcRect/>
          <a:stretch>
            <a:fillRect/>
          </a:stretch>
        </p:blipFill>
        <p:spPr bwMode="auto">
          <a:xfrm>
            <a:off x="5068932" y="4412713"/>
            <a:ext cx="714375" cy="714375"/>
          </a:xfrm>
          <a:prstGeom prst="rect">
            <a:avLst/>
          </a:prstGeom>
          <a:noFill/>
          <a:extLst>
            <a:ext uri="{909E8E84-426E-40dd-AFC4-6F175D3DCCD1}">
              <a14:hiddenFill xmlns="" xmlns:a14="http://schemas.microsoft.com/office/drawing/2010/main">
                <a:solidFill>
                  <a:srgbClr val="FFFFFF"/>
                </a:solidFill>
              </a14:hiddenFill>
            </a:ext>
          </a:extLst>
        </p:spPr>
      </p:pic>
      <p:pic>
        <p:nvPicPr>
          <p:cNvPr id="28" name="Picture 20" descr="C:\Users\dopet\Desktop\pegi\75px-FSK_ab_12_logo_Dec_2008.svg.png"/>
          <p:cNvPicPr>
            <a:picLocks noChangeAspect="1" noChangeArrowheads="1"/>
          </p:cNvPicPr>
          <p:nvPr/>
        </p:nvPicPr>
        <p:blipFill>
          <a:blip r:embed="rId26">
            <a:extLst>
              <a:ext uri="{28A0092B-C50C-407E-A947-70E740481C1C}">
                <a14:useLocalDpi xmlns="" xmlns:a14="http://schemas.microsoft.com/office/drawing/2010/main" val="0"/>
              </a:ext>
            </a:extLst>
          </a:blip>
          <a:srcRect/>
          <a:stretch>
            <a:fillRect/>
          </a:stretch>
        </p:blipFill>
        <p:spPr bwMode="auto">
          <a:xfrm>
            <a:off x="5964282" y="4422238"/>
            <a:ext cx="714375" cy="714375"/>
          </a:xfrm>
          <a:prstGeom prst="rect">
            <a:avLst/>
          </a:prstGeom>
          <a:noFill/>
          <a:extLst>
            <a:ext uri="{909E8E84-426E-40dd-AFC4-6F175D3DCCD1}">
              <a14:hiddenFill xmlns="" xmlns:a14="http://schemas.microsoft.com/office/drawing/2010/main">
                <a:solidFill>
                  <a:srgbClr val="FFFFFF"/>
                </a:solidFill>
              </a14:hiddenFill>
            </a:ext>
          </a:extLst>
        </p:spPr>
      </p:pic>
      <p:pic>
        <p:nvPicPr>
          <p:cNvPr id="29" name="Picture 21" descr="C:\Users\dopet\Desktop\pegi\75px-FSK_ab_16_logo.svg.png"/>
          <p:cNvPicPr>
            <a:picLocks noChangeAspect="1" noChangeArrowheads="1"/>
          </p:cNvPicPr>
          <p:nvPr/>
        </p:nvPicPr>
        <p:blipFill>
          <a:blip r:embed="rId27">
            <a:extLst>
              <a:ext uri="{28A0092B-C50C-407E-A947-70E740481C1C}">
                <a14:useLocalDpi xmlns="" xmlns:a14="http://schemas.microsoft.com/office/drawing/2010/main" val="0"/>
              </a:ext>
            </a:extLst>
          </a:blip>
          <a:srcRect/>
          <a:stretch>
            <a:fillRect/>
          </a:stretch>
        </p:blipFill>
        <p:spPr bwMode="auto">
          <a:xfrm>
            <a:off x="6804168" y="4414796"/>
            <a:ext cx="714375" cy="714375"/>
          </a:xfrm>
          <a:prstGeom prst="rect">
            <a:avLst/>
          </a:prstGeom>
          <a:noFill/>
          <a:extLst>
            <a:ext uri="{909E8E84-426E-40dd-AFC4-6F175D3DCCD1}">
              <a14:hiddenFill xmlns="" xmlns:a14="http://schemas.microsoft.com/office/drawing/2010/main">
                <a:solidFill>
                  <a:srgbClr val="FFFFFF"/>
                </a:solidFill>
              </a14:hiddenFill>
            </a:ext>
          </a:extLst>
        </p:spPr>
      </p:pic>
      <p:pic>
        <p:nvPicPr>
          <p:cNvPr id="30" name="Picture 22" descr="C:\Users\dopet\Desktop\pegi\75px-FSK_ab_18_logo_Dec_2008.svg.png"/>
          <p:cNvPicPr>
            <a:picLocks noChangeAspect="1" noChangeArrowheads="1"/>
          </p:cNvPicPr>
          <p:nvPr/>
        </p:nvPicPr>
        <p:blipFill>
          <a:blip r:embed="rId28">
            <a:extLst>
              <a:ext uri="{28A0092B-C50C-407E-A947-70E740481C1C}">
                <a14:useLocalDpi xmlns="" xmlns:a14="http://schemas.microsoft.com/office/drawing/2010/main" val="0"/>
              </a:ext>
            </a:extLst>
          </a:blip>
          <a:srcRect/>
          <a:stretch>
            <a:fillRect/>
          </a:stretch>
        </p:blipFill>
        <p:spPr bwMode="auto">
          <a:xfrm>
            <a:off x="7673969" y="4414796"/>
            <a:ext cx="714375" cy="714375"/>
          </a:xfrm>
          <a:prstGeom prst="rect">
            <a:avLst/>
          </a:prstGeom>
          <a:noFill/>
          <a:extLst>
            <a:ext uri="{909E8E84-426E-40dd-AFC4-6F175D3DCCD1}">
              <a14:hiddenFill xmlns="" xmlns:a14="http://schemas.microsoft.com/office/drawing/2010/main">
                <a:solidFill>
                  <a:srgbClr val="FFFFFF"/>
                </a:solidFill>
              </a14:hiddenFill>
            </a:ext>
          </a:extLst>
        </p:spPr>
      </p:pic>
      <p:pic>
        <p:nvPicPr>
          <p:cNvPr id="31" name="Picture 2"/>
          <p:cNvPicPr>
            <a:picLocks noChangeAspect="1" noChangeArrowheads="1"/>
          </p:cNvPicPr>
          <p:nvPr/>
        </p:nvPicPr>
        <p:blipFill>
          <a:blip r:embed="rId29"/>
          <a:srcRect/>
          <a:stretch>
            <a:fillRect/>
          </a:stretch>
        </p:blipFill>
        <p:spPr bwMode="auto">
          <a:xfrm>
            <a:off x="4211960" y="5517232"/>
            <a:ext cx="4610100" cy="581025"/>
          </a:xfrm>
          <a:prstGeom prst="rect">
            <a:avLst/>
          </a:prstGeom>
          <a:noFill/>
          <a:ln w="9525">
            <a:noFill/>
            <a:miter lim="800000"/>
            <a:headEnd/>
            <a:tailEnd/>
          </a:ln>
        </p:spPr>
      </p:pic>
    </p:spTree>
    <p:extLst>
      <p:ext uri="{BB962C8B-B14F-4D97-AF65-F5344CB8AC3E}">
        <p14:creationId xmlns="" xmlns:p14="http://schemas.microsoft.com/office/powerpoint/2010/main" val="34476310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Shape 24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Limites du contrôle parental</a:t>
            </a:r>
            <a:endParaRPr lang="fr-FR" dirty="0"/>
          </a:p>
        </p:txBody>
      </p:sp>
      <p:sp>
        <p:nvSpPr>
          <p:cNvPr id="250" name="Shape 25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Accéder à Internet est possible partout, </a:t>
            </a:r>
            <a:br>
              <a:rPr lang="fr-FR" dirty="0" smtClean="0"/>
            </a:br>
            <a:r>
              <a:rPr lang="fr-FR" dirty="0" smtClean="0"/>
              <a:t>pas seulement à la maison</a:t>
            </a:r>
          </a:p>
          <a:p>
            <a:pPr marL="457200" lvl="0" indent="-368300" rtl="0">
              <a:buClr>
                <a:schemeClr val="dk1"/>
              </a:buClr>
              <a:buSzPct val="166666"/>
              <a:buFont typeface="Arial"/>
              <a:buChar char="•"/>
            </a:pPr>
            <a:r>
              <a:rPr lang="fr-FR" dirty="0" smtClean="0"/>
              <a:t>Contrevenir aux règles, c’est un jeu pour les jeunes</a:t>
            </a:r>
          </a:p>
          <a:p>
            <a:pPr marL="457200" lvl="0" indent="-368300" rtl="0">
              <a:buClr>
                <a:schemeClr val="dk1"/>
              </a:buClr>
              <a:buSzPct val="166666"/>
              <a:buFont typeface="Arial"/>
              <a:buChar char="•"/>
            </a:pPr>
            <a:r>
              <a:rPr lang="fr-FR" dirty="0" smtClean="0"/>
              <a:t>L’historique de navigation peut être supprimé ou modifié</a:t>
            </a:r>
          </a:p>
          <a:p>
            <a:pPr marL="457200" lvl="0" indent="-368300" rtl="0">
              <a:buClr>
                <a:schemeClr val="dk1"/>
              </a:buClr>
              <a:buSzPct val="166666"/>
              <a:buFont typeface="Arial"/>
              <a:buChar char="•"/>
            </a:pPr>
            <a:r>
              <a:rPr lang="fr-FR" dirty="0" smtClean="0"/>
              <a:t>Les enfants peuvent utiliser la navigation anonyme</a:t>
            </a:r>
          </a:p>
          <a:p>
            <a:pPr marL="457200" lvl="0" indent="-368300" rtl="0">
              <a:buClr>
                <a:schemeClr val="dk1"/>
              </a:buClr>
              <a:buSzPct val="166666"/>
              <a:buFont typeface="Arial"/>
              <a:buChar char="•"/>
            </a:pPr>
            <a:r>
              <a:rPr lang="fr-FR" dirty="0" smtClean="0"/>
              <a:t>L’âge conseillé n’est pas toujours adapté</a:t>
            </a:r>
          </a:p>
          <a:p>
            <a:endParaRPr lang="fr-FR" dirty="0"/>
          </a:p>
        </p:txBody>
      </p:sp>
    </p:spTree>
  </p:cSld>
  <p:clrMapOvr>
    <a:masterClrMapping/>
  </p:clrMapOvr>
  <p:transition spd="slow">
    <p:cu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xfrm>
            <a:off x="457200" y="274637"/>
            <a:ext cx="8795320" cy="1143000"/>
          </a:xfrm>
          <a:prstGeom prst="rect">
            <a:avLst/>
          </a:prstGeom>
        </p:spPr>
        <p:txBody>
          <a:bodyPr lIns="91425" tIns="91425" rIns="91425" bIns="91425" anchor="b" anchorCtr="0">
            <a:noAutofit/>
          </a:bodyPr>
          <a:lstStyle/>
          <a:p>
            <a:pPr>
              <a:buNone/>
            </a:pPr>
            <a:r>
              <a:rPr lang="fr-FR" dirty="0" smtClean="0"/>
              <a:t>Stratégies parentales efficaces</a:t>
            </a:r>
            <a:endParaRPr lang="fr-FR" dirty="0"/>
          </a:p>
        </p:txBody>
      </p:sp>
      <p:sp>
        <p:nvSpPr>
          <p:cNvPr id="274" name="Shape 27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lnSpc>
                <a:spcPct val="130000"/>
              </a:lnSpc>
              <a:buClr>
                <a:schemeClr val="dk1"/>
              </a:buClr>
              <a:buSzPct val="100000"/>
              <a:buFont typeface="Arial"/>
              <a:buAutoNum type="arabicPeriod"/>
            </a:pPr>
            <a:r>
              <a:rPr lang="fr-FR" dirty="0" smtClean="0"/>
              <a:t>Montrer de l’intérêt et parler avec l’enfant</a:t>
            </a:r>
          </a:p>
          <a:p>
            <a:pPr marL="457200" indent="-368300">
              <a:lnSpc>
                <a:spcPct val="130000"/>
              </a:lnSpc>
              <a:buFont typeface="Arial"/>
              <a:buAutoNum type="arabicPeriod"/>
            </a:pPr>
            <a:r>
              <a:rPr lang="fr-FR" dirty="0" smtClean="0"/>
              <a:t>Explorer Internet ensemble </a:t>
            </a:r>
          </a:p>
          <a:p>
            <a:pPr marL="457200" lvl="0" indent="-368300" rtl="0">
              <a:lnSpc>
                <a:spcPct val="130000"/>
              </a:lnSpc>
              <a:buClr>
                <a:schemeClr val="dk1"/>
              </a:buClr>
              <a:buSzPct val="100000"/>
              <a:buFont typeface="Arial"/>
              <a:buAutoNum type="arabicPeriod"/>
            </a:pPr>
            <a:r>
              <a:rPr lang="fr-FR" dirty="0" smtClean="0"/>
              <a:t>Ne pas menacer ou sanctionner</a:t>
            </a:r>
          </a:p>
          <a:p>
            <a:pPr marL="457200" lvl="0" indent="-368300" rtl="0">
              <a:lnSpc>
                <a:spcPct val="130000"/>
              </a:lnSpc>
              <a:buClr>
                <a:schemeClr val="dk1"/>
              </a:buClr>
              <a:buSzPct val="100000"/>
              <a:buFont typeface="Arial"/>
              <a:buAutoNum type="arabicPeriod"/>
            </a:pPr>
            <a:r>
              <a:rPr lang="fr-FR" dirty="0" smtClean="0"/>
              <a:t>Réagir lorsque quelque chose paraît bizarre</a:t>
            </a:r>
          </a:p>
          <a:p>
            <a:pPr marL="457200" lvl="0" indent="-368300" rtl="0">
              <a:lnSpc>
                <a:spcPct val="130000"/>
              </a:lnSpc>
              <a:buClr>
                <a:schemeClr val="dk1"/>
              </a:buClr>
              <a:buSzPct val="100000"/>
              <a:buFont typeface="Arial"/>
              <a:buAutoNum type="arabicPeriod"/>
            </a:pPr>
            <a:r>
              <a:rPr lang="fr-FR" dirty="0" smtClean="0"/>
              <a:t>Faire preuve d’empathie</a:t>
            </a:r>
          </a:p>
          <a:p>
            <a:pPr marL="457200" lvl="0" indent="-368300" rtl="0">
              <a:lnSpc>
                <a:spcPct val="130000"/>
              </a:lnSpc>
              <a:buClr>
                <a:schemeClr val="dk1"/>
              </a:buClr>
              <a:buSzPct val="100000"/>
              <a:buFont typeface="Arial"/>
              <a:buAutoNum type="arabicPeriod"/>
            </a:pPr>
            <a:r>
              <a:rPr lang="fr-FR" dirty="0" smtClean="0"/>
              <a:t>Chercher ensemble des solutions</a:t>
            </a:r>
          </a:p>
          <a:p>
            <a:pPr marL="457200" lvl="0" indent="-368300" rtl="0">
              <a:lnSpc>
                <a:spcPct val="130000"/>
              </a:lnSpc>
              <a:buClr>
                <a:schemeClr val="dk1"/>
              </a:buClr>
              <a:buSzPct val="100000"/>
              <a:buFont typeface="Arial"/>
              <a:buAutoNum type="arabicPeriod"/>
            </a:pPr>
            <a:r>
              <a:rPr lang="fr-FR" dirty="0" smtClean="0"/>
              <a:t>Faire appel à des personnes de confiance, demander de l’aide</a:t>
            </a:r>
            <a:endParaRPr lang="fr-FR" dirty="0"/>
          </a:p>
        </p:txBody>
      </p:sp>
    </p:spTree>
  </p:cSld>
  <p:clrMapOvr>
    <a:masterClrMapping/>
  </p:clrMapOvr>
  <p:transition spd="slow">
    <p:cu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Shape 27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1. Montrer de l’intérêt et parler</a:t>
            </a:r>
            <a:endParaRPr lang="fr-FR" dirty="0"/>
          </a:p>
        </p:txBody>
      </p:sp>
      <p:sp>
        <p:nvSpPr>
          <p:cNvPr id="280" name="Shape 28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 Peux-tu me faire voir tes sites préférés? »</a:t>
            </a:r>
          </a:p>
          <a:p>
            <a:pPr marL="457200" lvl="0" indent="-368300">
              <a:buSzPct val="166666"/>
              <a:buFont typeface="Arial"/>
              <a:buChar char="•"/>
            </a:pPr>
            <a:r>
              <a:rPr lang="fr-FR" dirty="0" smtClean="0"/>
              <a:t>« Qu’est-ce qui te plaît sur ce site / dans ce jeu? »</a:t>
            </a:r>
          </a:p>
          <a:p>
            <a:pPr marL="457200" lvl="0" indent="-368300" rtl="0">
              <a:buClr>
                <a:schemeClr val="dk1"/>
              </a:buClr>
              <a:buSzPct val="166666"/>
              <a:buFont typeface="Arial"/>
              <a:buChar char="•"/>
            </a:pPr>
            <a:r>
              <a:rPr lang="fr-FR" dirty="0" smtClean="0"/>
              <a:t>« Peux-tu m’expliquer comment ça marche? »</a:t>
            </a:r>
          </a:p>
          <a:p>
            <a:pPr marL="457200" lvl="0" indent="-368300" rtl="0">
              <a:buClr>
                <a:schemeClr val="dk1"/>
              </a:buClr>
              <a:buSzPct val="166666"/>
              <a:buFont typeface="Arial"/>
              <a:buChar char="•"/>
            </a:pPr>
            <a:r>
              <a:rPr lang="fr-FR" dirty="0" smtClean="0"/>
              <a:t>« As-tu aussi fait de mauvaises expériences? »</a:t>
            </a:r>
          </a:p>
          <a:p>
            <a:endParaRPr lang="fr-FR" dirty="0"/>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Heureux et futés, </a:t>
            </a:r>
            <a:br>
              <a:rPr lang="fr-FR" dirty="0" smtClean="0"/>
            </a:br>
            <a:r>
              <a:rPr lang="fr-FR" dirty="0" smtClean="0"/>
              <a:t>les enfants de l’ère numérique</a:t>
            </a:r>
            <a:endParaRPr lang="fr-FR" dirty="0"/>
          </a:p>
        </p:txBody>
      </p:sp>
      <p:sp>
        <p:nvSpPr>
          <p:cNvPr id="3" name="Textplatzhalter 2"/>
          <p:cNvSpPr>
            <a:spLocks noGrp="1"/>
          </p:cNvSpPr>
          <p:nvPr>
            <p:ph type="body" idx="1"/>
          </p:nvPr>
        </p:nvSpPr>
        <p:spPr/>
        <p:txBody>
          <a:bodyPr/>
          <a:lstStyle/>
          <a:p>
            <a:pPr>
              <a:buSzPct val="167000"/>
            </a:pPr>
            <a:r>
              <a:rPr lang="fr-FR" dirty="0" smtClean="0"/>
              <a:t>…développent de nouveaux intérêts grâce aux médias</a:t>
            </a:r>
          </a:p>
          <a:p>
            <a:pPr>
              <a:buSzPct val="167000"/>
            </a:pPr>
            <a:r>
              <a:rPr lang="fr-FR" dirty="0" smtClean="0"/>
              <a:t>…étendent leurs connaissances par une consommation de médias ciblée</a:t>
            </a:r>
          </a:p>
          <a:p>
            <a:pPr>
              <a:buSzPct val="167000"/>
            </a:pPr>
            <a:r>
              <a:rPr lang="fr-FR" dirty="0" smtClean="0"/>
              <a:t>…sont créatifs et participent à l’aménagement de leur univers médiatique</a:t>
            </a:r>
          </a:p>
          <a:p>
            <a:pPr>
              <a:buSzPct val="167000"/>
            </a:pPr>
            <a:r>
              <a:rPr lang="fr-FR" dirty="0" smtClean="0"/>
              <a:t>…communiquent avec des gens dans le monde entier</a:t>
            </a:r>
          </a:p>
          <a:p>
            <a:pPr>
              <a:buSzPct val="167000"/>
            </a:pPr>
            <a:r>
              <a:rPr lang="fr-FR" dirty="0" smtClean="0"/>
              <a:t>…savent se soustraire aux dangers d’Internet</a:t>
            </a:r>
          </a:p>
          <a:p>
            <a:pPr>
              <a:buSzPct val="167000"/>
            </a:pPr>
            <a:r>
              <a:rPr lang="fr-FR" dirty="0" smtClean="0"/>
              <a:t>…ne passent pas tout leur temps à utiliser des médias</a:t>
            </a:r>
          </a:p>
          <a:p>
            <a:endParaRPr lang="fr-FR" dirty="0"/>
          </a:p>
        </p:txBody>
      </p:sp>
    </p:spTree>
    <p:extLst>
      <p:ext uri="{BB962C8B-B14F-4D97-AF65-F5344CB8AC3E}">
        <p14:creationId xmlns="" xmlns:p14="http://schemas.microsoft.com/office/powerpoint/2010/main" val="248763431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Shape 291"/>
          <p:cNvSpPr txBox="1">
            <a:spLocks noGrp="1"/>
          </p:cNvSpPr>
          <p:nvPr>
            <p:ph type="title"/>
          </p:nvPr>
        </p:nvSpPr>
        <p:spPr>
          <a:xfrm>
            <a:off x="457200" y="274637"/>
            <a:ext cx="8507288" cy="1143000"/>
          </a:xfrm>
          <a:prstGeom prst="rect">
            <a:avLst/>
          </a:prstGeom>
        </p:spPr>
        <p:txBody>
          <a:bodyPr lIns="91425" tIns="91425" rIns="91425" bIns="91425" anchor="b" anchorCtr="0">
            <a:noAutofit/>
          </a:bodyPr>
          <a:lstStyle/>
          <a:p>
            <a:r>
              <a:rPr lang="fr-FR" dirty="0" smtClean="0"/>
              <a:t>2. Explorer Internet ensemble</a:t>
            </a:r>
            <a:endParaRPr lang="fr-FR" sz="2000" dirty="0"/>
          </a:p>
        </p:txBody>
      </p:sp>
      <p:sp>
        <p:nvSpPr>
          <p:cNvPr id="292" name="Shape 29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 Que fais-tu, qu’est-ce que je fais? »</a:t>
            </a:r>
          </a:p>
          <a:p>
            <a:pPr marL="457200" lvl="0" indent="-368300" rtl="0">
              <a:buClr>
                <a:schemeClr val="dk1"/>
              </a:buClr>
              <a:buSzPct val="166666"/>
              <a:buFont typeface="Arial"/>
              <a:buChar char="•"/>
            </a:pPr>
            <a:r>
              <a:rPr lang="fr-FR" dirty="0" smtClean="0"/>
              <a:t>« Connais-tu déjà…? »</a:t>
            </a:r>
          </a:p>
          <a:p>
            <a:pPr marL="457200" lvl="0" indent="-368300" rtl="0">
              <a:buClr>
                <a:schemeClr val="dk1"/>
              </a:buClr>
              <a:buSzPct val="166666"/>
              <a:buFont typeface="Arial"/>
              <a:buChar char="•"/>
            </a:pPr>
            <a:r>
              <a:rPr lang="fr-FR" dirty="0" smtClean="0"/>
              <a:t>« On essaie ça ensemble? »</a:t>
            </a:r>
          </a:p>
          <a:p>
            <a:pPr marL="457200" lvl="0" indent="-368300" rtl="0">
              <a:buClr>
                <a:schemeClr val="dk1"/>
              </a:buClr>
              <a:buSzPct val="166666"/>
              <a:buFont typeface="Arial"/>
              <a:buChar char="•"/>
            </a:pPr>
            <a:r>
              <a:rPr lang="fr-FR" dirty="0" smtClean="0"/>
              <a:t>« On regarde ce qu’il y a d’autre? »</a:t>
            </a:r>
          </a:p>
          <a:p>
            <a:pPr marL="457200" lvl="0" indent="-368300" rtl="0">
              <a:buClr>
                <a:schemeClr val="dk1"/>
              </a:buClr>
              <a:buSzPct val="166666"/>
              <a:buFont typeface="Arial"/>
              <a:buChar char="•"/>
            </a:pPr>
            <a:r>
              <a:rPr lang="fr-FR" dirty="0" smtClean="0"/>
              <a:t>« Suis-je un bon exemple? »</a:t>
            </a:r>
            <a:endParaRPr lang="fr-FR" dirty="0"/>
          </a:p>
        </p:txBody>
      </p:sp>
    </p:spTree>
  </p:cSld>
  <p:clrMapOvr>
    <a:masterClrMapping/>
  </p:clrMapOvr>
  <p:transition spd="slow">
    <p:cu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3. Ne pas menacer ou sanctionner</a:t>
            </a:r>
            <a:endParaRPr lang="fr-FR" dirty="0"/>
          </a:p>
        </p:txBody>
      </p:sp>
      <p:sp>
        <p:nvSpPr>
          <p:cNvPr id="286" name="Shape 28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indent="-368300">
              <a:buSzPct val="166666"/>
              <a:buFont typeface="Arial"/>
              <a:buChar char="•"/>
            </a:pPr>
            <a:r>
              <a:rPr lang="fr-FR" dirty="0" smtClean="0"/>
              <a:t>« Je suis là pour toi. »</a:t>
            </a:r>
          </a:p>
          <a:p>
            <a:pPr marL="457200" lvl="0" indent="-368300" rtl="0">
              <a:buClr>
                <a:schemeClr val="dk1"/>
              </a:buClr>
              <a:buSzPct val="166666"/>
              <a:buFont typeface="Arial"/>
              <a:buChar char="•"/>
            </a:pPr>
            <a:r>
              <a:rPr lang="fr-FR" dirty="0" smtClean="0"/>
              <a:t>« S’il arrive quoi que ce soit, viens m’en parler. »</a:t>
            </a:r>
          </a:p>
          <a:p>
            <a:pPr marL="457200" lvl="0" indent="-368300" rtl="0">
              <a:buClr>
                <a:schemeClr val="dk1"/>
              </a:buClr>
              <a:buSzPct val="166666"/>
              <a:buFont typeface="Arial"/>
              <a:buChar char="•"/>
            </a:pPr>
            <a:r>
              <a:rPr lang="fr-FR" dirty="0" smtClean="0"/>
              <a:t>« Ensemble, nous trouverons des solutions. »</a:t>
            </a:r>
          </a:p>
          <a:p>
            <a:pPr marL="457200" lvl="0" indent="-368300" rtl="0">
              <a:buClr>
                <a:schemeClr val="dk1"/>
              </a:buClr>
              <a:buSzPct val="166666"/>
              <a:buFont typeface="Arial"/>
              <a:buChar char="•"/>
            </a:pPr>
            <a:r>
              <a:rPr lang="fr-FR" dirty="0" smtClean="0"/>
              <a:t>« On apprend toujours quelque chose des difficultés. »</a:t>
            </a:r>
          </a:p>
          <a:p>
            <a:endParaRPr lang="fr-FR" dirty="0"/>
          </a:p>
        </p:txBody>
      </p:sp>
    </p:spTree>
  </p:cSld>
  <p:clrMapOvr>
    <a:masterClrMapping/>
  </p:clrMapOvr>
  <p:transition spd="slow">
    <p:cu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Shape 297"/>
          <p:cNvSpPr txBox="1">
            <a:spLocks noGrp="1"/>
          </p:cNvSpPr>
          <p:nvPr>
            <p:ph type="title"/>
          </p:nvPr>
        </p:nvSpPr>
        <p:spPr>
          <a:xfrm>
            <a:off x="457200" y="274637"/>
            <a:ext cx="8686800" cy="1143000"/>
          </a:xfrm>
          <a:prstGeom prst="rect">
            <a:avLst/>
          </a:prstGeom>
        </p:spPr>
        <p:txBody>
          <a:bodyPr lIns="91425" tIns="91425" rIns="91425" bIns="91425" anchor="b" anchorCtr="0">
            <a:noAutofit/>
          </a:bodyPr>
          <a:lstStyle/>
          <a:p>
            <a:pPr marL="457200" lvl="0" indent="-368300"/>
            <a:r>
              <a:rPr lang="fr-FR" dirty="0" smtClean="0"/>
              <a:t>4. Réagir lorsque quelque chose </a:t>
            </a:r>
            <a:br>
              <a:rPr lang="fr-FR" dirty="0" smtClean="0"/>
            </a:br>
            <a:r>
              <a:rPr lang="fr-FR" dirty="0" smtClean="0"/>
              <a:t> paraît bizarre</a:t>
            </a:r>
            <a:endParaRPr lang="fr-FR" dirty="0"/>
          </a:p>
        </p:txBody>
      </p:sp>
      <p:sp>
        <p:nvSpPr>
          <p:cNvPr id="298" name="Shape 29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 Ça va ? Que s’est-il passé ? »</a:t>
            </a:r>
          </a:p>
          <a:p>
            <a:pPr marL="457200" indent="-368300">
              <a:buSzPct val="166666"/>
              <a:buFont typeface="Arial"/>
              <a:buChar char="•"/>
            </a:pPr>
            <a:r>
              <a:rPr lang="fr-FR" dirty="0" smtClean="0"/>
              <a:t>« J’ai l’impression que tu… »</a:t>
            </a:r>
          </a:p>
          <a:p>
            <a:pPr marL="457200" lvl="0" indent="-368300" rtl="0">
              <a:buClr>
                <a:schemeClr val="dk1"/>
              </a:buClr>
              <a:buSzPct val="166666"/>
              <a:buFont typeface="Arial"/>
              <a:buChar char="•"/>
            </a:pPr>
            <a:r>
              <a:rPr lang="fr-FR" dirty="0" smtClean="0"/>
              <a:t>« Je me fais du souci, parce que… »</a:t>
            </a:r>
          </a:p>
          <a:p>
            <a:pPr marL="457200" lvl="0" indent="-368300" rtl="0">
              <a:buClr>
                <a:schemeClr val="dk1"/>
              </a:buClr>
              <a:buSzPct val="166666"/>
              <a:buFont typeface="Arial"/>
              <a:buChar char="•"/>
            </a:pPr>
            <a:r>
              <a:rPr lang="fr-FR" dirty="0" smtClean="0"/>
              <a:t>« </a:t>
            </a:r>
            <a:r>
              <a:rPr lang="fr-FR" dirty="0" smtClean="0">
                <a:solidFill>
                  <a:schemeClr val="tx1"/>
                </a:solidFill>
              </a:rPr>
              <a:t>Est-ce que je vois juste </a:t>
            </a:r>
            <a:r>
              <a:rPr lang="fr-FR" dirty="0" smtClean="0"/>
              <a:t>? Quelle en est la raison ? »</a:t>
            </a:r>
          </a:p>
          <a:p>
            <a:pPr marL="457200" lvl="0" indent="-368300" rtl="0">
              <a:buClr>
                <a:schemeClr val="dk1"/>
              </a:buClr>
              <a:buSzPct val="166666"/>
              <a:buFont typeface="Arial"/>
              <a:buChar char="•"/>
            </a:pPr>
            <a:r>
              <a:rPr lang="fr-FR" dirty="0" smtClean="0"/>
              <a:t>« Est-ce que je peux t’aider ? »</a:t>
            </a:r>
          </a:p>
          <a:p>
            <a:pPr marL="88900" lvl="0" indent="0" rtl="0">
              <a:buClr>
                <a:schemeClr val="dk1"/>
              </a:buClr>
              <a:buSzPct val="166666"/>
              <a:buNone/>
            </a:pPr>
            <a:endParaRPr lang="fr-FR" dirty="0"/>
          </a:p>
        </p:txBody>
      </p:sp>
    </p:spTree>
  </p:cSld>
  <p:clrMapOvr>
    <a:masterClrMapping/>
  </p:clrMapOvr>
  <p:transition spd="slow">
    <p:cu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Shape 30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marL="457200" lvl="0" indent="-368300"/>
            <a:r>
              <a:rPr lang="fr-FR" dirty="0" smtClean="0"/>
              <a:t>5. Faire preuve d’empathie</a:t>
            </a:r>
            <a:endParaRPr lang="fr-FR" dirty="0"/>
          </a:p>
        </p:txBody>
      </p:sp>
      <p:sp>
        <p:nvSpPr>
          <p:cNvPr id="304" name="Shape 30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 Tu dois vraiment te sentir très… »</a:t>
            </a:r>
          </a:p>
          <a:p>
            <a:pPr marL="457200" lvl="0" indent="-368300" rtl="0">
              <a:buClr>
                <a:schemeClr val="dk1"/>
              </a:buClr>
              <a:buSzPct val="166666"/>
              <a:buFont typeface="Arial"/>
              <a:buChar char="•"/>
            </a:pPr>
            <a:r>
              <a:rPr lang="fr-FR" dirty="0" smtClean="0"/>
              <a:t>« Je comprends que tu… »</a:t>
            </a:r>
          </a:p>
          <a:p>
            <a:pPr marL="457200" lvl="0" indent="-368300" rtl="0">
              <a:buClr>
                <a:schemeClr val="dk1"/>
              </a:buClr>
              <a:buSzPct val="166666"/>
              <a:buFont typeface="Arial"/>
              <a:buChar char="•"/>
            </a:pPr>
            <a:r>
              <a:rPr lang="fr-FR" dirty="0" smtClean="0"/>
              <a:t>« C’est tout à fait normal de se sentir comme ça. »</a:t>
            </a:r>
          </a:p>
          <a:p>
            <a:pPr marL="457200" indent="-368300">
              <a:buSzPct val="166666"/>
              <a:buFont typeface="Arial"/>
              <a:buChar char="•"/>
            </a:pPr>
            <a:r>
              <a:rPr lang="fr-FR" dirty="0" smtClean="0"/>
              <a:t>« Est-ce qu’il n’y aurait pas une autre façon de voir les choses ? »</a:t>
            </a:r>
          </a:p>
          <a:p>
            <a:pPr marL="457200" lvl="0" indent="-368300" rtl="0">
              <a:buClr>
                <a:schemeClr val="dk1"/>
              </a:buClr>
              <a:buSzPct val="166666"/>
              <a:buFont typeface="Arial"/>
              <a:buChar char="•"/>
            </a:pPr>
            <a:endParaRPr lang="fr-FR" dirty="0" smtClean="0"/>
          </a:p>
        </p:txBody>
      </p:sp>
    </p:spTree>
  </p:cSld>
  <p:clrMapOvr>
    <a:masterClrMapping/>
  </p:clrMapOvr>
  <p:transition spd="slow">
    <p:cu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marL="457200" lvl="0" indent="-368300"/>
            <a:r>
              <a:rPr lang="fr-FR" dirty="0" smtClean="0"/>
              <a:t>6. Chercher ensemble des solutions</a:t>
            </a:r>
            <a:endParaRPr lang="fr-FR" sz="1800" dirty="0"/>
          </a:p>
        </p:txBody>
      </p:sp>
      <p:sp>
        <p:nvSpPr>
          <p:cNvPr id="310" name="Shape 31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 Il y a toujours une solution. »</a:t>
            </a:r>
          </a:p>
          <a:p>
            <a:pPr marL="457200" lvl="0" indent="-368300" rtl="0">
              <a:buClr>
                <a:schemeClr val="dk1"/>
              </a:buClr>
              <a:buSzPct val="166666"/>
              <a:buFont typeface="Arial"/>
              <a:buChar char="•"/>
            </a:pPr>
            <a:r>
              <a:rPr lang="fr-FR" dirty="0" smtClean="0"/>
              <a:t>« Tu n’es pas seul. Qui pourrait t’aider ? »</a:t>
            </a:r>
          </a:p>
          <a:p>
            <a:pPr marL="457200" lvl="0" indent="-368300" rtl="0">
              <a:buClr>
                <a:schemeClr val="dk1"/>
              </a:buClr>
              <a:buSzPct val="166666"/>
              <a:buFont typeface="Arial"/>
              <a:buChar char="•"/>
            </a:pPr>
            <a:r>
              <a:rPr lang="fr-FR" dirty="0" smtClean="0"/>
              <a:t>« Voyons quelles solutions nous pouvons trouver. »</a:t>
            </a:r>
          </a:p>
          <a:p>
            <a:pPr marL="457200" lvl="0" indent="-368300" rtl="0">
              <a:buClr>
                <a:schemeClr val="dk1"/>
              </a:buClr>
              <a:buSzPct val="166666"/>
              <a:buFont typeface="Arial"/>
              <a:buChar char="•"/>
            </a:pPr>
            <a:r>
              <a:rPr lang="fr-FR" dirty="0" smtClean="0"/>
              <a:t>« Quelle est pour toi la meilleure option ? »</a:t>
            </a:r>
          </a:p>
          <a:p>
            <a:pPr marL="457200" lvl="0" indent="-368300">
              <a:buClr>
                <a:schemeClr val="dk1"/>
              </a:buClr>
              <a:buSzPct val="166666"/>
              <a:buFont typeface="Arial"/>
              <a:buChar char="•"/>
            </a:pPr>
            <a:r>
              <a:rPr lang="fr-FR" dirty="0" smtClean="0"/>
              <a:t>« Et si tu essayais celle-ci ? »</a:t>
            </a:r>
          </a:p>
          <a:p>
            <a:pPr marL="457200" lvl="0" indent="-368300">
              <a:buClr>
                <a:schemeClr val="dk1"/>
              </a:buClr>
              <a:buSzPct val="166666"/>
              <a:buFont typeface="Arial"/>
              <a:buChar char="•"/>
            </a:pPr>
            <a:r>
              <a:rPr lang="fr-FR" dirty="0" smtClean="0"/>
              <a:t>« Où pouvons-nous chercher de l’aide ? »</a:t>
            </a:r>
            <a:endParaRPr lang="fr-FR" dirty="0"/>
          </a:p>
        </p:txBody>
      </p:sp>
    </p:spTree>
  </p:cSld>
  <p:clrMapOvr>
    <a:masterClrMapping/>
  </p:clrMapOvr>
  <p:transition spd="slow">
    <p:cu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Shape 31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a:r>
              <a:rPr lang="fr-FR" dirty="0" smtClean="0"/>
              <a:t>7. Demander de l’aide</a:t>
            </a:r>
            <a:endParaRPr lang="fr-FR" dirty="0"/>
          </a:p>
        </p:txBody>
      </p:sp>
      <p:sp>
        <p:nvSpPr>
          <p:cNvPr id="316" name="Shape 31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Personnes de confiance (par ex. amis, famille)</a:t>
            </a:r>
          </a:p>
          <a:p>
            <a:pPr marL="457200" lvl="0" indent="-368300">
              <a:buSzPct val="166666"/>
              <a:buFont typeface="Arial"/>
              <a:buChar char="•"/>
            </a:pPr>
            <a:r>
              <a:rPr lang="fr-FR" dirty="0" smtClean="0"/>
              <a:t>Médiateurs scolaires, enseignants, direction scolaire</a:t>
            </a:r>
          </a:p>
          <a:p>
            <a:pPr marL="457200" lvl="0" indent="-368300">
              <a:buSzPct val="166666"/>
              <a:buFont typeface="Arial"/>
              <a:buChar char="•"/>
            </a:pPr>
            <a:r>
              <a:rPr lang="fr-FR" dirty="0" smtClean="0"/>
              <a:t>Thérapeutes et médecins</a:t>
            </a:r>
          </a:p>
          <a:p>
            <a:pPr marL="457200" lvl="0" indent="-368300">
              <a:buSzPct val="166666"/>
              <a:buFont typeface="Arial"/>
              <a:buChar char="•"/>
            </a:pPr>
            <a:r>
              <a:rPr lang="fr-FR" dirty="0" smtClean="0"/>
              <a:t>Centres de consultation</a:t>
            </a:r>
          </a:p>
          <a:p>
            <a:pPr marL="457200" lvl="0" indent="-368300">
              <a:buSzPct val="166666"/>
              <a:buFont typeface="Arial"/>
              <a:buChar char="•"/>
            </a:pPr>
            <a:r>
              <a:rPr lang="fr-FR" dirty="0" smtClean="0"/>
              <a:t>Groupes d’entraide</a:t>
            </a:r>
          </a:p>
          <a:p>
            <a:pPr marL="457200" lvl="0" indent="-368300">
              <a:buSzPct val="166666"/>
              <a:buFont typeface="Arial"/>
              <a:buChar char="•"/>
            </a:pPr>
            <a:r>
              <a:rPr lang="fr-FR" dirty="0" smtClean="0"/>
              <a:t>Police</a:t>
            </a:r>
            <a:endParaRPr lang="fr-FR" strike="sngStrike" dirty="0" smtClean="0">
              <a:solidFill>
                <a:srgbClr val="FF0000"/>
              </a:solidFill>
            </a:endParaRPr>
          </a:p>
          <a:p>
            <a:pPr marL="457200" lvl="0" indent="-368300" rtl="0">
              <a:buClr>
                <a:schemeClr val="dk1"/>
              </a:buClr>
              <a:buSzPct val="166666"/>
              <a:buFont typeface="Arial"/>
              <a:buChar char="•"/>
            </a:pPr>
            <a:endParaRPr lang="fr-FR" dirty="0" smtClean="0"/>
          </a:p>
          <a:p>
            <a:endParaRPr lang="fr-FR" dirty="0"/>
          </a:p>
        </p:txBody>
      </p:sp>
    </p:spTree>
  </p:cSld>
  <p:clrMapOvr>
    <a:masterClrMapping/>
  </p:clrMapOvr>
  <p:transition spd="slow">
    <p:cut/>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7"/>
            <a:ext cx="8579296" cy="1143000"/>
          </a:xfrm>
        </p:spPr>
        <p:txBody>
          <a:bodyPr/>
          <a:lstStyle/>
          <a:p>
            <a:r>
              <a:rPr lang="fr-FR" dirty="0" smtClean="0"/>
              <a:t>Conclusion : accompagner </a:t>
            </a:r>
            <a:br>
              <a:rPr lang="fr-FR" dirty="0" smtClean="0"/>
            </a:br>
            <a:r>
              <a:rPr lang="fr-FR" dirty="0" smtClean="0"/>
              <a:t>au lieu d’interdire</a:t>
            </a:r>
            <a:endParaRPr lang="fr-FR" dirty="0"/>
          </a:p>
        </p:txBody>
      </p:sp>
      <p:sp>
        <p:nvSpPr>
          <p:cNvPr id="3" name="Textplatzhalter 2"/>
          <p:cNvSpPr>
            <a:spLocks noGrp="1"/>
          </p:cNvSpPr>
          <p:nvPr>
            <p:ph type="body" idx="1"/>
          </p:nvPr>
        </p:nvSpPr>
        <p:spPr/>
        <p:txBody>
          <a:bodyPr/>
          <a:lstStyle/>
          <a:p>
            <a:pPr marL="190500" indent="0">
              <a:buNone/>
            </a:pPr>
            <a:r>
              <a:rPr lang="fr-FR" dirty="0"/>
              <a:t>Soutenir et accompagner</a:t>
            </a:r>
          </a:p>
          <a:p>
            <a:pPr marL="190500" indent="0">
              <a:buNone/>
            </a:pPr>
            <a:r>
              <a:rPr lang="fr-FR" dirty="0">
                <a:sym typeface="Wingdings"/>
              </a:rPr>
              <a:t> plus grandes compétences médiatiques des enfants</a:t>
            </a:r>
          </a:p>
          <a:p>
            <a:pPr>
              <a:buFont typeface="Wingdings"/>
              <a:buChar char="è"/>
            </a:pPr>
            <a:r>
              <a:rPr lang="fr-FR" dirty="0">
                <a:sym typeface="Wingdings"/>
              </a:rPr>
              <a:t> malgré des risques moins d’expériences négatives</a:t>
            </a:r>
            <a:br>
              <a:rPr lang="fr-FR" dirty="0">
                <a:sym typeface="Wingdings"/>
              </a:rPr>
            </a:br>
            <a:endParaRPr lang="fr-FR" dirty="0">
              <a:sym typeface="Wingdings"/>
            </a:endParaRPr>
          </a:p>
          <a:p>
            <a:pPr marL="190500" indent="0">
              <a:buNone/>
            </a:pPr>
            <a:r>
              <a:rPr lang="fr-FR" dirty="0">
                <a:sym typeface="Wingdings"/>
              </a:rPr>
              <a:t>Interdire et contrôler</a:t>
            </a:r>
          </a:p>
          <a:p>
            <a:pPr marL="190500" indent="0">
              <a:buNone/>
            </a:pPr>
            <a:r>
              <a:rPr lang="fr-FR" dirty="0">
                <a:sym typeface="Wingdings"/>
              </a:rPr>
              <a:t> plus faibles compétences médiatiques des enfants</a:t>
            </a:r>
            <a:endParaRPr lang="fr-FR" dirty="0"/>
          </a:p>
          <a:p>
            <a:pPr marL="190500" indent="0">
              <a:buNone/>
            </a:pPr>
            <a:r>
              <a:rPr lang="fr-FR" dirty="0">
                <a:sym typeface="Wingdings"/>
              </a:rPr>
              <a:t> moins de risques, </a:t>
            </a:r>
            <a:r>
              <a:rPr lang="fr-FR">
                <a:sym typeface="Wingdings"/>
              </a:rPr>
              <a:t>mais plus </a:t>
            </a:r>
            <a:r>
              <a:rPr lang="fr-FR" smtClean="0">
                <a:sym typeface="Wingdings"/>
              </a:rPr>
              <a:t>d’expériences </a:t>
            </a:r>
            <a:r>
              <a:rPr lang="fr-FR" dirty="0">
                <a:sym typeface="Wingdings"/>
              </a:rPr>
              <a:t>négatives liés aux médias</a:t>
            </a:r>
            <a:endParaRPr lang="fr-FR" dirty="0"/>
          </a:p>
          <a:p>
            <a:pPr marL="190500" indent="0">
              <a:buNone/>
            </a:pPr>
            <a:endParaRPr lang="fr-FR" dirty="0">
              <a:sym typeface="Wingdings"/>
            </a:endParaRPr>
          </a:p>
        </p:txBody>
      </p:sp>
    </p:spTree>
    <p:extLst>
      <p:ext uri="{BB962C8B-B14F-4D97-AF65-F5344CB8AC3E}">
        <p14:creationId xmlns="" xmlns:p14="http://schemas.microsoft.com/office/powerpoint/2010/main" val="29683548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7"/>
            <a:ext cx="8507288" cy="1143000"/>
          </a:xfrm>
        </p:spPr>
        <p:txBody>
          <a:bodyPr/>
          <a:lstStyle/>
          <a:p>
            <a:r>
              <a:rPr lang="fr-FR" dirty="0" smtClean="0"/>
              <a:t>Une bonne attitude générale</a:t>
            </a:r>
            <a:endParaRPr lang="fr-FR" dirty="0"/>
          </a:p>
        </p:txBody>
      </p:sp>
      <p:sp>
        <p:nvSpPr>
          <p:cNvPr id="3" name="Textplatzhalter 2"/>
          <p:cNvSpPr>
            <a:spLocks noGrp="1"/>
          </p:cNvSpPr>
          <p:nvPr>
            <p:ph type="body" idx="1"/>
          </p:nvPr>
        </p:nvSpPr>
        <p:spPr>
          <a:xfrm>
            <a:off x="179512" y="1600200"/>
            <a:ext cx="8964488" cy="4967700"/>
          </a:xfrm>
        </p:spPr>
        <p:txBody>
          <a:bodyPr/>
          <a:lstStyle/>
          <a:p>
            <a:pPr marL="442913" indent="-342900">
              <a:buSzPct val="120000"/>
              <a:buFont typeface="Wingdings" panose="05000000000000000000" pitchFamily="2" charset="2"/>
              <a:buChar char="ü"/>
            </a:pPr>
            <a:r>
              <a:rPr lang="fr-FR" dirty="0" smtClean="0">
                <a:solidFill>
                  <a:schemeClr val="tx1"/>
                </a:solidFill>
              </a:rPr>
              <a:t>« Les nouveaux médias font partie de notre monde et sont utiles. »</a:t>
            </a:r>
          </a:p>
          <a:p>
            <a:pPr marL="442913" indent="-342900">
              <a:buSzPct val="120000"/>
              <a:buFont typeface="Wingdings" panose="05000000000000000000" pitchFamily="2" charset="2"/>
              <a:buChar char="ü"/>
            </a:pPr>
            <a:r>
              <a:rPr lang="fr-FR" dirty="0" smtClean="0">
                <a:solidFill>
                  <a:schemeClr val="tx1"/>
                </a:solidFill>
              </a:rPr>
              <a:t>« Là où il y a des opportunités, il y a aussi des risques. »</a:t>
            </a:r>
          </a:p>
          <a:p>
            <a:pPr marL="442913" indent="-342900">
              <a:buSzPct val="120000"/>
              <a:buFont typeface="Wingdings" panose="05000000000000000000" pitchFamily="2" charset="2"/>
              <a:buChar char="ü"/>
            </a:pPr>
            <a:r>
              <a:rPr lang="fr-FR" dirty="0" smtClean="0">
                <a:solidFill>
                  <a:schemeClr val="tx1"/>
                </a:solidFill>
              </a:rPr>
              <a:t>« Les parents ont une importante fonction d’accompagnement. »</a:t>
            </a:r>
          </a:p>
          <a:p>
            <a:pPr marL="442913" indent="-342900">
              <a:buSzPct val="120000"/>
              <a:buFont typeface="Wingdings" panose="05000000000000000000" pitchFamily="2" charset="2"/>
              <a:buChar char="ü"/>
            </a:pPr>
            <a:r>
              <a:rPr lang="fr-FR" dirty="0" smtClean="0">
                <a:solidFill>
                  <a:schemeClr val="tx1"/>
                </a:solidFill>
              </a:rPr>
              <a:t>« Les enfants doivent vivre des expériences médias positives. »</a:t>
            </a:r>
          </a:p>
          <a:p>
            <a:pPr marL="442913" indent="-342900">
              <a:buSzPct val="120000"/>
              <a:buFont typeface="Wingdings" panose="05000000000000000000" pitchFamily="2" charset="2"/>
              <a:buChar char="ü"/>
            </a:pPr>
            <a:r>
              <a:rPr lang="fr-FR" dirty="0" smtClean="0">
                <a:solidFill>
                  <a:schemeClr val="tx1"/>
                </a:solidFill>
              </a:rPr>
              <a:t>« Il faut les informer des risques et en parler sans attendre. »</a:t>
            </a:r>
          </a:p>
          <a:p>
            <a:pPr marL="442913" indent="-342900">
              <a:buSzPct val="120000"/>
              <a:buFont typeface="Wingdings" panose="05000000000000000000" pitchFamily="2" charset="2"/>
              <a:buChar char="ü"/>
            </a:pPr>
            <a:r>
              <a:rPr lang="fr-FR" dirty="0" smtClean="0">
                <a:solidFill>
                  <a:schemeClr val="tx1"/>
                </a:solidFill>
              </a:rPr>
              <a:t>« Il faut protéger autant que possible les enfants des dangers. »</a:t>
            </a:r>
          </a:p>
          <a:p>
            <a:pPr marL="442913" indent="-342900">
              <a:buSzPct val="120000"/>
              <a:buFont typeface="Wingdings" panose="05000000000000000000" pitchFamily="2" charset="2"/>
              <a:buChar char="ü"/>
            </a:pPr>
            <a:r>
              <a:rPr lang="fr-FR" dirty="0" smtClean="0">
                <a:solidFill>
                  <a:schemeClr val="tx1"/>
                </a:solidFill>
              </a:rPr>
              <a:t>« En cas de problème, compréhension et soutien avant tout. »</a:t>
            </a:r>
          </a:p>
          <a:p>
            <a:pPr marL="442913" indent="-342900">
              <a:buSzPct val="120000"/>
              <a:buFont typeface="Wingdings" panose="05000000000000000000" pitchFamily="2" charset="2"/>
              <a:buChar char="ü"/>
            </a:pPr>
            <a:r>
              <a:rPr lang="fr-FR" dirty="0" smtClean="0">
                <a:solidFill>
                  <a:schemeClr val="tx1"/>
                </a:solidFill>
              </a:rPr>
              <a:t>« Il faut encourager la conscience de soi et les compétences médiatiques. »</a:t>
            </a:r>
          </a:p>
          <a:p>
            <a:pPr marL="100013" indent="0">
              <a:buSzPct val="167000"/>
              <a:buNone/>
            </a:pPr>
            <a:endParaRPr lang="fr-FR" dirty="0" smtClean="0">
              <a:solidFill>
                <a:schemeClr val="tx1"/>
              </a:solidFill>
            </a:endParaRPr>
          </a:p>
          <a:p>
            <a:pPr marL="533400" indent="-342900">
              <a:buFont typeface="Arial" panose="020B0604020202020204" pitchFamily="34" charset="0"/>
              <a:buChar char="•"/>
            </a:pPr>
            <a:endParaRPr lang="fr-FR" dirty="0" smtClean="0"/>
          </a:p>
        </p:txBody>
      </p:sp>
    </p:spTree>
    <p:extLst>
      <p:ext uri="{BB962C8B-B14F-4D97-AF65-F5344CB8AC3E}">
        <p14:creationId xmlns="" xmlns:p14="http://schemas.microsoft.com/office/powerpoint/2010/main" val="30640122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Shape 31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a:r>
              <a:rPr lang="fr-FR" dirty="0" smtClean="0"/>
              <a:t>Soigner la relation avec l’enfant</a:t>
            </a:r>
            <a:endParaRPr lang="fr-FR" dirty="0"/>
          </a:p>
        </p:txBody>
      </p:sp>
      <p:sp>
        <p:nvSpPr>
          <p:cNvPr id="316" name="Shape 31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a:buSzPct val="166666"/>
              <a:buFont typeface="Arial"/>
              <a:buChar char="•"/>
            </a:pPr>
            <a:r>
              <a:rPr lang="fr-FR" dirty="0"/>
              <a:t>Se montrer aimant, même lorsque son comportement</a:t>
            </a:r>
            <a:br>
              <a:rPr lang="fr-FR" dirty="0"/>
            </a:br>
            <a:r>
              <a:rPr lang="fr-FR" dirty="0"/>
              <a:t>est difficile</a:t>
            </a:r>
          </a:p>
          <a:p>
            <a:pPr marL="457200" indent="-368300">
              <a:buSzPct val="166666"/>
              <a:buFont typeface="Arial"/>
              <a:buChar char="•"/>
            </a:pPr>
            <a:r>
              <a:rPr lang="fr-FR" dirty="0"/>
              <a:t>Montrer qu’on est ouvert au dialogue et prêt à aider</a:t>
            </a:r>
          </a:p>
          <a:p>
            <a:pPr marL="457200" lvl="0" indent="-368300">
              <a:buSzPct val="166666"/>
              <a:buFont typeface="Arial"/>
              <a:buChar char="•"/>
            </a:pPr>
            <a:r>
              <a:rPr lang="fr-FR" dirty="0"/>
              <a:t>Organiser des activités communes</a:t>
            </a:r>
          </a:p>
          <a:p>
            <a:pPr marL="457200" indent="-368300">
              <a:buSzPct val="166666"/>
              <a:buFont typeface="Arial"/>
              <a:buChar char="•"/>
            </a:pPr>
            <a:r>
              <a:rPr lang="fr-FR" dirty="0"/>
              <a:t>Demander</a:t>
            </a:r>
            <a:r>
              <a:rPr lang="fr-FR"/>
              <a:t> de l’aide à votre enfant en cas de difficulté avec les technologies et internet…</a:t>
            </a:r>
            <a:endParaRPr lang="fr-FR" dirty="0"/>
          </a:p>
          <a:p>
            <a:pPr marL="457200" lvl="0" indent="-368300" rtl="0">
              <a:buClr>
                <a:schemeClr val="dk1"/>
              </a:buClr>
              <a:buSzPct val="166666"/>
              <a:buFont typeface="Arial"/>
              <a:buChar char="•"/>
            </a:pPr>
            <a:endParaRPr lang="fr-FR" dirty="0"/>
          </a:p>
          <a:p>
            <a:endParaRPr lang="fr-FR" dirty="0"/>
          </a:p>
        </p:txBody>
      </p:sp>
    </p:spTree>
    <p:extLst>
      <p:ext uri="{BB962C8B-B14F-4D97-AF65-F5344CB8AC3E}">
        <p14:creationId xmlns="" xmlns:p14="http://schemas.microsoft.com/office/powerpoint/2010/main" val="3564484864"/>
      </p:ext>
    </p:extLst>
  </p:cSld>
  <p:clrMapOvr>
    <a:masterClrMapping/>
  </p:clrMapOvr>
  <p:transition spd="slow">
    <p:cu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Shape 32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a:t>I</a:t>
            </a:r>
            <a:r>
              <a:rPr lang="en" dirty="0" smtClean="0"/>
              <a:t>nformations pour les jeunes enfants</a:t>
            </a:r>
            <a:endParaRPr lang="en" dirty="0"/>
          </a:p>
        </p:txBody>
      </p:sp>
      <p:sp>
        <p:nvSpPr>
          <p:cNvPr id="328" name="Shape 32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a:buSzPct val="166666"/>
              <a:buFont typeface="Arial"/>
              <a:buChar char="•"/>
            </a:pPr>
            <a:r>
              <a:rPr lang="en" u="sng" dirty="0">
                <a:solidFill>
                  <a:schemeClr val="hlink"/>
                </a:solidFill>
                <a:hlinkClick r:id="rId3"/>
              </a:rPr>
              <a:t>http://www.geschichtenausdeminternet.ch/</a:t>
            </a:r>
            <a:r>
              <a:rPr lang="en" u="sng" dirty="0" smtClean="0">
                <a:solidFill>
                  <a:schemeClr val="hlink"/>
                </a:solidFill>
                <a:hlinkClick r:id="rId3"/>
              </a:rPr>
              <a:t>index_fr.html</a:t>
            </a:r>
            <a:endParaRPr lang="fr-CH" u="sng" dirty="0" smtClean="0">
              <a:solidFill>
                <a:schemeClr val="hlink"/>
              </a:solidFill>
            </a:endParaRPr>
          </a:p>
          <a:p>
            <a:pPr marL="457200" lvl="0" indent="-368300">
              <a:buSzPct val="166666"/>
              <a:buFont typeface="Arial"/>
              <a:buChar char="•"/>
            </a:pPr>
            <a:r>
              <a:rPr lang="fr-FR" dirty="0" smtClean="0">
                <a:hlinkClick r:id="rId4"/>
              </a:rPr>
              <a:t>www.netcity.org</a:t>
            </a:r>
            <a:endParaRPr lang="fr-FR" dirty="0" smtClean="0"/>
          </a:p>
          <a:p>
            <a:pPr marL="457200" lvl="0" indent="-368300">
              <a:buSzPct val="166666"/>
              <a:buFont typeface="Arial"/>
              <a:buChar char="•"/>
            </a:pPr>
            <a:r>
              <a:rPr lang="fr-FR" dirty="0" smtClean="0">
                <a:hlinkClick r:id="rId5"/>
              </a:rPr>
              <a:t>www.vinzetlou.net</a:t>
            </a:r>
            <a:endParaRPr lang="fr-FR" dirty="0" smtClean="0"/>
          </a:p>
          <a:p>
            <a:pPr marL="457200" indent="-368300">
              <a:buSzPct val="166666"/>
              <a:buFont typeface="Arial"/>
              <a:buChar char="•"/>
            </a:pPr>
            <a:r>
              <a:rPr lang="fr-FR" dirty="0" smtClean="0">
                <a:hlinkClick r:id="rId6"/>
              </a:rPr>
              <a:t>www.habilomedias.ca/jeux/jouer-sans-se-faire-jouer</a:t>
            </a:r>
            <a:endParaRPr lang="fr-FR" dirty="0" smtClean="0"/>
          </a:p>
          <a:p>
            <a:pPr>
              <a:buNone/>
            </a:pPr>
            <a:endParaRPr lang="en" dirty="0"/>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Ce qui est normal aujourd’hui </a:t>
            </a:r>
            <a:r>
              <a:rPr lang="fr-FR" sz="1400" dirty="0" smtClean="0"/>
              <a:t>(chez les 12 à 19 ans)</a:t>
            </a:r>
            <a:endParaRPr lang="fr-FR" dirty="0"/>
          </a:p>
        </p:txBody>
      </p:sp>
      <p:sp>
        <p:nvSpPr>
          <p:cNvPr id="3" name="Textplatzhalter 2"/>
          <p:cNvSpPr>
            <a:spLocks noGrp="1"/>
          </p:cNvSpPr>
          <p:nvPr>
            <p:ph type="body" idx="1"/>
          </p:nvPr>
        </p:nvSpPr>
        <p:spPr>
          <a:xfrm>
            <a:off x="323528" y="1600200"/>
            <a:ext cx="8856984" cy="4967700"/>
          </a:xfrm>
        </p:spPr>
        <p:txBody>
          <a:bodyPr>
            <a:normAutofit/>
          </a:bodyPr>
          <a:lstStyle/>
          <a:p>
            <a:pPr marL="190500" indent="0">
              <a:buSzPct val="167000"/>
              <a:buNone/>
            </a:pPr>
            <a:r>
              <a:rPr lang="fr-FR" sz="1800" dirty="0"/>
              <a:t>95 % ont un téléphone portable </a:t>
            </a:r>
            <a:r>
              <a:rPr lang="fr-FR" sz="1400" dirty="0"/>
              <a:t>(au sein du ménage : 99 %)</a:t>
            </a:r>
            <a:endParaRPr lang="fr-FR" sz="1200" dirty="0" smtClean="0"/>
          </a:p>
          <a:p>
            <a:pPr marL="190500" indent="0">
              <a:buSzPct val="167000"/>
              <a:buNone/>
            </a:pPr>
            <a:r>
              <a:rPr lang="fr-FR" sz="1800" dirty="0"/>
              <a:t>77 % ont leur propre ordinateur ou tablette </a:t>
            </a:r>
            <a:r>
              <a:rPr lang="fr-FR" sz="1400" dirty="0"/>
              <a:t>(au sein du ménage : 98 %)</a:t>
            </a:r>
            <a:endParaRPr lang="fr-FR" sz="1200" dirty="0" smtClean="0"/>
          </a:p>
          <a:p>
            <a:pPr marL="190500" indent="0">
              <a:buSzPct val="167000"/>
              <a:buNone/>
            </a:pPr>
            <a:r>
              <a:rPr lang="fr-FR" sz="1800" dirty="0"/>
              <a:t>56 % ont leur propre accès Internet </a:t>
            </a:r>
            <a:r>
              <a:rPr lang="fr-FR" sz="1400" dirty="0"/>
              <a:t>(au sein du ménage : 97 %)</a:t>
            </a:r>
            <a:endParaRPr lang="fr-FR" sz="1200" dirty="0" smtClean="0"/>
          </a:p>
          <a:p>
            <a:pPr marL="190500" indent="0">
              <a:buSzPct val="167000"/>
              <a:buNone/>
            </a:pPr>
            <a:r>
              <a:rPr lang="fr-FR" sz="1800" dirty="0"/>
              <a:t>92 % </a:t>
            </a:r>
            <a:r>
              <a:rPr lang="fr-FR" sz="1800" b="1" dirty="0"/>
              <a:t>utilisent leur portable </a:t>
            </a:r>
            <a:r>
              <a:rPr lang="fr-FR" sz="1800" dirty="0"/>
              <a:t>tous les jours ou plusieurs fois par semaine </a:t>
            </a:r>
            <a:r>
              <a:rPr lang="fr-FR" sz="1400" dirty="0"/>
              <a:t>(</a:t>
            </a:r>
            <a:r>
              <a:rPr lang="fr-FR" sz="1400" dirty="0" smtClean="0"/>
              <a:t>12-13: 83%,</a:t>
            </a:r>
            <a:r>
              <a:rPr lang="fr-FR" sz="1400" dirty="0"/>
              <a:t>18-19 : 96 %)</a:t>
            </a:r>
            <a:endParaRPr lang="fr-FR" sz="1200" dirty="0" smtClean="0"/>
          </a:p>
          <a:p>
            <a:pPr marL="190500" indent="0">
              <a:buSzPct val="167000"/>
              <a:buNone/>
            </a:pPr>
            <a:r>
              <a:rPr lang="fr-FR" sz="1800" dirty="0"/>
              <a:t>89 % </a:t>
            </a:r>
            <a:r>
              <a:rPr lang="fr-FR" sz="1800" b="1" dirty="0"/>
              <a:t>surfent sur Internet </a:t>
            </a:r>
            <a:r>
              <a:rPr lang="fr-FR" sz="1800" dirty="0"/>
              <a:t>tous les jours ou plusieurs fois par semaine </a:t>
            </a:r>
            <a:r>
              <a:rPr lang="fr-FR" sz="1400" dirty="0"/>
              <a:t>(</a:t>
            </a:r>
            <a:r>
              <a:rPr lang="fr-FR" sz="1400" dirty="0" smtClean="0"/>
              <a:t>12-13: 83%, 18-19 </a:t>
            </a:r>
            <a:r>
              <a:rPr lang="fr-FR" sz="1400" dirty="0"/>
              <a:t>: 96 %)</a:t>
            </a:r>
            <a:endParaRPr lang="fr-FR" sz="1200" dirty="0" smtClean="0"/>
          </a:p>
          <a:p>
            <a:pPr marL="190500" indent="0">
              <a:buSzPct val="167000"/>
              <a:buNone/>
            </a:pPr>
            <a:r>
              <a:rPr lang="fr-FR" sz="1800" dirty="0"/>
              <a:t>82 % sont inscrits sur un réseau social électronique</a:t>
            </a:r>
            <a:endParaRPr lang="fr-FR" sz="1600" dirty="0" smtClean="0"/>
          </a:p>
          <a:p>
            <a:pPr marL="190500" indent="0">
              <a:buSzPct val="167000"/>
              <a:buNone/>
            </a:pPr>
            <a:r>
              <a:rPr lang="fr-FR" sz="1800" dirty="0"/>
              <a:t>74 % le consultent tous les jours ou plusieurs fois par semaine </a:t>
            </a:r>
            <a:r>
              <a:rPr lang="fr-FR" sz="1400" dirty="0"/>
              <a:t>(</a:t>
            </a:r>
            <a:r>
              <a:rPr lang="fr-FR" sz="1400" dirty="0" smtClean="0"/>
              <a:t>12-13: </a:t>
            </a:r>
            <a:r>
              <a:rPr lang="fr-FR" sz="1400" dirty="0"/>
              <a:t>64 %, </a:t>
            </a:r>
            <a:r>
              <a:rPr lang="fr-FR" sz="1400" dirty="0" smtClean="0"/>
              <a:t>18-19: 82%)</a:t>
            </a:r>
            <a:endParaRPr lang="fr-FR" sz="1200" dirty="0" smtClean="0"/>
          </a:p>
          <a:p>
            <a:pPr marL="190500" indent="0">
              <a:buSzPct val="167000"/>
              <a:buNone/>
            </a:pPr>
            <a:r>
              <a:rPr lang="fr-FR" sz="1800" dirty="0"/>
              <a:t>53 % ont plus de 300 amis Facebook</a:t>
            </a:r>
            <a:endParaRPr lang="fr-FR" sz="1600" dirty="0" smtClean="0"/>
          </a:p>
          <a:p>
            <a:pPr marL="190500" indent="0">
              <a:buSzPct val="167000"/>
              <a:buNone/>
            </a:pPr>
            <a:r>
              <a:rPr lang="fr-FR" sz="1800" dirty="0"/>
              <a:t>68 % s’adonnent aux jeux vidéo </a:t>
            </a:r>
            <a:r>
              <a:rPr lang="fr-FR" sz="1400" dirty="0"/>
              <a:t>(12-13 : 79 %, 18-19 : 52 %)</a:t>
            </a:r>
            <a:endParaRPr lang="fr-FR" sz="1200" dirty="0" smtClean="0"/>
          </a:p>
          <a:p>
            <a:endParaRPr lang="fr-FR" dirty="0" smtClean="0"/>
          </a:p>
          <a:p>
            <a:endParaRPr lang="fr-FR" dirty="0"/>
          </a:p>
        </p:txBody>
      </p:sp>
    </p:spTree>
    <p:extLst>
      <p:ext uri="{BB962C8B-B14F-4D97-AF65-F5344CB8AC3E}">
        <p14:creationId xmlns="" xmlns:p14="http://schemas.microsoft.com/office/powerpoint/2010/main" val="36780908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Shape 33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Informations pour les adolescents</a:t>
            </a:r>
            <a:endParaRPr lang="en" dirty="0"/>
          </a:p>
        </p:txBody>
      </p:sp>
      <p:sp>
        <p:nvSpPr>
          <p:cNvPr id="334" name="Shape 33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r>
              <a:rPr lang="fr-FR" dirty="0" smtClean="0">
                <a:hlinkClick r:id="rId3"/>
              </a:rPr>
              <a:t>www.surferprudent.org</a:t>
            </a:r>
            <a:endParaRPr lang="fr-FR" dirty="0"/>
          </a:p>
          <a:p>
            <a:r>
              <a:rPr lang="fr-FR" dirty="0">
                <a:hlinkClick r:id="rId4"/>
              </a:rPr>
              <a:t>www.2025exmachina.net</a:t>
            </a:r>
            <a:endParaRPr lang="fr-FR" dirty="0"/>
          </a:p>
          <a:p>
            <a:r>
              <a:rPr lang="fr-FR" dirty="0">
                <a:hlinkClick r:id="rId5"/>
              </a:rPr>
              <a:t>www.e-enfance.org/supports-de-prévention.html</a:t>
            </a:r>
            <a:endParaRPr lang="fr-FR" dirty="0"/>
          </a:p>
          <a:p>
            <a:pPr marL="457200" lvl="0" indent="-368300">
              <a:buSzPct val="166666"/>
              <a:buFont typeface="Arial"/>
              <a:buChar char="•"/>
            </a:pPr>
            <a:endParaRPr lang="de-CH" dirty="0" smtClean="0">
              <a:hlinkClick r:id="rId6"/>
            </a:endParaRPr>
          </a:p>
        </p:txBody>
      </p:sp>
    </p:spTree>
  </p:cSld>
  <p:clrMapOvr>
    <a:masterClrMapping/>
  </p:clrMapOvr>
  <p:transition spd="slow">
    <p:cu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Shape 33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Informations destinées aux parents</a:t>
            </a:r>
            <a:endParaRPr lang="en" dirty="0"/>
          </a:p>
        </p:txBody>
      </p:sp>
      <p:sp>
        <p:nvSpPr>
          <p:cNvPr id="340" name="Shape 34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a:buSzPct val="166666"/>
              <a:buFont typeface="Arial"/>
              <a:buChar char="•"/>
            </a:pPr>
            <a:r>
              <a:rPr lang="en" u="sng" dirty="0">
                <a:solidFill>
                  <a:schemeClr val="hlink"/>
                </a:solidFill>
              </a:rPr>
              <a:t>http://</a:t>
            </a:r>
            <a:r>
              <a:rPr lang="en" u="sng" dirty="0" smtClean="0">
                <a:solidFill>
                  <a:schemeClr val="hlink"/>
                </a:solidFill>
              </a:rPr>
              <a:t>www.prevention-web.ch/parents.htm</a:t>
            </a:r>
            <a:endParaRPr lang="en" u="sng" dirty="0">
              <a:solidFill>
                <a:schemeClr val="hlink"/>
              </a:solidFill>
              <a:hlinkClick r:id="rId3"/>
            </a:endParaRPr>
          </a:p>
          <a:p>
            <a:pPr marL="457200" indent="-368300">
              <a:buSzPct val="166666"/>
              <a:buFont typeface="Arial"/>
              <a:buChar char="•"/>
            </a:pPr>
            <a:r>
              <a:rPr lang="de-CH" dirty="0" smtClean="0">
                <a:hlinkClick r:id="rId4"/>
              </a:rPr>
              <a:t>www.safersurfing.ch</a:t>
            </a:r>
            <a:endParaRPr lang="de-CH" dirty="0" smtClean="0"/>
          </a:p>
          <a:p>
            <a:pPr marL="457200" lvl="0" indent="-368300">
              <a:buSzPct val="166666"/>
              <a:buFont typeface="Arial"/>
              <a:buChar char="•"/>
            </a:pPr>
            <a:r>
              <a:rPr lang="de-CH" dirty="0">
                <a:hlinkClick r:id="rId5"/>
              </a:rPr>
              <a:t>www.cybersmart.ch</a:t>
            </a:r>
          </a:p>
          <a:p>
            <a:pPr marL="457200" indent="-368300">
              <a:buSzPct val="166666"/>
              <a:buFont typeface="Arial"/>
              <a:buChar char="•"/>
            </a:pPr>
            <a:r>
              <a:rPr lang="de-CH" dirty="0">
                <a:hlinkClick r:id="rId6"/>
              </a:rPr>
              <a:t>www.jeunesetmedias.ch</a:t>
            </a:r>
            <a:endParaRPr lang="en" dirty="0"/>
          </a:p>
          <a:p>
            <a:pPr marL="457200" lvl="0" indent="-368300">
              <a:buSzPct val="166666"/>
              <a:buFont typeface="Arial"/>
              <a:buChar char="•"/>
            </a:pPr>
            <a:r>
              <a:rPr lang="de-CH" dirty="0" smtClean="0">
                <a:hlinkClick r:id="rId7"/>
              </a:rPr>
              <a:t>www.mediafute.ch</a:t>
            </a:r>
            <a:r>
              <a:rPr lang="de-CH" dirty="0" smtClean="0"/>
              <a:t> </a:t>
            </a:r>
          </a:p>
          <a:p>
            <a:pPr marL="457200" indent="-368300">
              <a:buSzPct val="166666"/>
              <a:buFont typeface="Arial"/>
              <a:buChar char="•"/>
            </a:pPr>
            <a:r>
              <a:rPr lang="fr-FR" dirty="0" smtClean="0">
                <a:hlinkClick r:id="rId8"/>
              </a:rPr>
              <a:t>www.filtra.info</a:t>
            </a:r>
            <a:r>
              <a:rPr lang="de-CH" dirty="0" smtClean="0"/>
              <a:t> </a:t>
            </a:r>
          </a:p>
          <a:p>
            <a:pPr marL="457200" indent="-368300">
              <a:buSzPct val="166666"/>
              <a:buFont typeface="Arial"/>
              <a:buChar char="•"/>
            </a:pPr>
            <a:r>
              <a:rPr lang="en" u="sng" dirty="0">
                <a:solidFill>
                  <a:schemeClr val="hlink"/>
                </a:solidFill>
                <a:hlinkClick r:id="rId3"/>
              </a:rPr>
              <a:t>http://www.prevention-web.ch/securite.htm</a:t>
            </a:r>
            <a:endParaRPr lang="en" dirty="0"/>
          </a:p>
        </p:txBody>
      </p:sp>
    </p:spTree>
  </p:cSld>
  <p:clrMapOvr>
    <a:masterClrMapping/>
  </p:clrMapOvr>
  <p:transition spd="slow">
    <p:cut/>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Offres d’aide et de conseil</a:t>
            </a:r>
            <a:endParaRPr lang="fr-FR" dirty="0"/>
          </a:p>
        </p:txBody>
      </p:sp>
      <p:sp>
        <p:nvSpPr>
          <p:cNvPr id="3" name="Textplatzhalter 2"/>
          <p:cNvSpPr>
            <a:spLocks noGrp="1"/>
          </p:cNvSpPr>
          <p:nvPr>
            <p:ph type="body" idx="1"/>
          </p:nvPr>
        </p:nvSpPr>
        <p:spPr>
          <a:xfrm>
            <a:off x="457200" y="1600200"/>
            <a:ext cx="8507288" cy="4967700"/>
          </a:xfrm>
        </p:spPr>
        <p:txBody>
          <a:bodyPr/>
          <a:lstStyle/>
          <a:p>
            <a:r>
              <a:rPr lang="fr-FR" dirty="0" smtClean="0"/>
              <a:t>Pour les enfants : </a:t>
            </a:r>
            <a:r>
              <a:rPr lang="fr-FR" dirty="0" smtClean="0">
                <a:hlinkClick r:id="rId3"/>
              </a:rPr>
              <a:t>www.147.ch</a:t>
            </a:r>
            <a:r>
              <a:rPr lang="fr-FR" dirty="0" smtClean="0"/>
              <a:t> , Tél. 147 (anonyme, gratuit)</a:t>
            </a:r>
          </a:p>
          <a:p>
            <a:r>
              <a:rPr lang="fr-FR" dirty="0" smtClean="0"/>
              <a:t>Pour les parents : </a:t>
            </a:r>
            <a:r>
              <a:rPr lang="fr-FR" dirty="0" smtClean="0">
                <a:hlinkClick r:id="rId4"/>
              </a:rPr>
              <a:t>www.elternnotruf.ch</a:t>
            </a:r>
            <a:r>
              <a:rPr lang="fr-FR" dirty="0" smtClean="0"/>
              <a:t> , Tél. 0848 35 45 55</a:t>
            </a:r>
          </a:p>
          <a:p>
            <a:r>
              <a:rPr lang="fr-FR" dirty="0" smtClean="0"/>
              <a:t>Pour les parents : </a:t>
            </a:r>
            <a:r>
              <a:rPr lang="fr-FR" dirty="0" smtClean="0">
                <a:hlinkClick r:id="rId5"/>
              </a:rPr>
              <a:t>www.projuventute.ch/Conseils-aux-parents</a:t>
            </a:r>
            <a:endParaRPr lang="fr-FR" dirty="0" smtClean="0"/>
          </a:p>
          <a:p>
            <a:r>
              <a:rPr lang="fr-FR" dirty="0" smtClean="0"/>
              <a:t>Aide aux victimes : </a:t>
            </a:r>
            <a:r>
              <a:rPr lang="fr-FR" dirty="0" smtClean="0">
                <a:hlinkClick r:id="rId6"/>
              </a:rPr>
              <a:t>www.aide-aux-victimes.ch</a:t>
            </a:r>
            <a:r>
              <a:rPr lang="fr-FR" dirty="0" smtClean="0"/>
              <a:t> </a:t>
            </a:r>
          </a:p>
          <a:p>
            <a:r>
              <a:rPr lang="fr-FR" dirty="0" smtClean="0"/>
              <a:t>Sur place : </a:t>
            </a:r>
            <a:r>
              <a:rPr lang="fr-FR" dirty="0" smtClean="0">
                <a:hlinkClick r:id="rId7"/>
              </a:rPr>
              <a:t>www.jeunesetmedias.ch/offres-et-conseils</a:t>
            </a:r>
            <a:r>
              <a:rPr lang="fr-FR" dirty="0" smtClean="0"/>
              <a:t> </a:t>
            </a:r>
          </a:p>
          <a:p>
            <a:r>
              <a:rPr lang="fr-FR" dirty="0" smtClean="0"/>
              <a:t>Service de consultation de la police : </a:t>
            </a:r>
            <a:r>
              <a:rPr lang="fr-FR" dirty="0" smtClean="0">
                <a:hlinkClick r:id="rId8"/>
              </a:rPr>
              <a:t>www.skppsc.ch/link/jugenddienste</a:t>
            </a:r>
            <a:r>
              <a:rPr lang="fr-FR" dirty="0" smtClean="0"/>
              <a:t> </a:t>
            </a:r>
          </a:p>
          <a:p>
            <a:r>
              <a:rPr lang="fr-FR" dirty="0" smtClean="0"/>
              <a:t>Appel d’urgence : </a:t>
            </a:r>
            <a:r>
              <a:rPr lang="fr-FR" dirty="0" smtClean="0">
                <a:hlinkClick r:id="rId9"/>
              </a:rPr>
              <a:t>www.police.ch/fr</a:t>
            </a:r>
            <a:r>
              <a:rPr lang="fr-FR" dirty="0" smtClean="0"/>
              <a:t> (117)</a:t>
            </a:r>
            <a:endParaRPr lang="fr-FR" dirty="0"/>
          </a:p>
        </p:txBody>
      </p:sp>
    </p:spTree>
    <p:extLst>
      <p:ext uri="{BB962C8B-B14F-4D97-AF65-F5344CB8AC3E}">
        <p14:creationId xmlns="" xmlns:p14="http://schemas.microsoft.com/office/powerpoint/2010/main" val="17483687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CH" dirty="0" smtClean="0"/>
              <a:t>Offres de formation des parents</a:t>
            </a:r>
            <a:endParaRPr lang="fr-CH" dirty="0"/>
          </a:p>
        </p:txBody>
      </p:sp>
      <p:sp>
        <p:nvSpPr>
          <p:cNvPr id="3" name="Textplatzhalter 2"/>
          <p:cNvSpPr>
            <a:spLocks noGrp="1"/>
          </p:cNvSpPr>
          <p:nvPr>
            <p:ph type="body" idx="1"/>
          </p:nvPr>
        </p:nvSpPr>
        <p:spPr/>
        <p:txBody>
          <a:bodyPr/>
          <a:lstStyle/>
          <a:p>
            <a:r>
              <a:rPr lang="de-CH" dirty="0" smtClean="0">
                <a:hlinkClick r:id="rId3"/>
              </a:rPr>
              <a:t>www.actioninnocence.org</a:t>
            </a:r>
            <a:endParaRPr lang="de-CH" dirty="0" smtClean="0"/>
          </a:p>
          <a:p>
            <a:r>
              <a:rPr lang="de-CH" dirty="0" smtClean="0">
                <a:hlinkClick r:id="rId4"/>
              </a:rPr>
              <a:t>www.formation-des-parents.ch</a:t>
            </a:r>
            <a:r>
              <a:rPr lang="de-CH" dirty="0" smtClean="0"/>
              <a:t> </a:t>
            </a:r>
          </a:p>
          <a:p>
            <a:r>
              <a:rPr lang="de-CH" dirty="0" smtClean="0">
                <a:hlinkClick r:id="rId5"/>
              </a:rPr>
              <a:t>www.medien-coaching.ch</a:t>
            </a:r>
            <a:r>
              <a:rPr lang="de-CH" dirty="0" smtClean="0"/>
              <a:t>  </a:t>
            </a:r>
            <a:endParaRPr lang="de-CH" dirty="0"/>
          </a:p>
          <a:p>
            <a:r>
              <a:rPr lang="de-CH" dirty="0" smtClean="0">
                <a:hlinkClick r:id="rId6"/>
              </a:rPr>
              <a:t>www.projuventute.ch/Pros-des-medias</a:t>
            </a:r>
            <a:endParaRPr lang="de-CH" dirty="0" smtClean="0"/>
          </a:p>
          <a:p>
            <a:r>
              <a:rPr lang="de-CH" dirty="0" smtClean="0">
                <a:hlinkClick r:id="rId7"/>
              </a:rPr>
              <a:t>www.skppsc.ch</a:t>
            </a:r>
            <a:endParaRPr lang="de-CH" dirty="0" smtClean="0"/>
          </a:p>
          <a:p>
            <a:r>
              <a:rPr lang="de-CH" dirty="0" smtClean="0">
                <a:hlinkClick r:id="rId8"/>
              </a:rPr>
              <a:t>www.swisscom.ch/medienkurse</a:t>
            </a:r>
            <a:r>
              <a:rPr lang="de-CH" dirty="0" smtClean="0"/>
              <a:t> </a:t>
            </a:r>
          </a:p>
          <a:p>
            <a:r>
              <a:rPr lang="de-CH" dirty="0" smtClean="0">
                <a:hlinkClick r:id="rId9"/>
              </a:rPr>
              <a:t>www.zischtig.ch</a:t>
            </a:r>
            <a:r>
              <a:rPr lang="de-CH" dirty="0" smtClean="0"/>
              <a:t> </a:t>
            </a:r>
            <a:endParaRPr lang="de-CH" dirty="0"/>
          </a:p>
        </p:txBody>
      </p:sp>
    </p:spTree>
    <p:extLst>
      <p:ext uri="{BB962C8B-B14F-4D97-AF65-F5344CB8AC3E}">
        <p14:creationId xmlns="" xmlns:p14="http://schemas.microsoft.com/office/powerpoint/2010/main" val="223719592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Autres ressources</a:t>
            </a:r>
            <a:endParaRPr lang="fr-FR" dirty="0"/>
          </a:p>
        </p:txBody>
      </p:sp>
      <p:sp>
        <p:nvSpPr>
          <p:cNvPr id="3" name="Textplatzhalter 2"/>
          <p:cNvSpPr>
            <a:spLocks noGrp="1"/>
          </p:cNvSpPr>
          <p:nvPr>
            <p:ph type="body" idx="1"/>
          </p:nvPr>
        </p:nvSpPr>
        <p:spPr/>
        <p:txBody>
          <a:bodyPr/>
          <a:lstStyle/>
          <a:p>
            <a:pPr marL="190500" indent="0">
              <a:buNone/>
            </a:pPr>
            <a:endParaRPr lang="fr-FR" dirty="0" smtClean="0">
              <a:hlinkClick r:id="rId3"/>
            </a:endParaRPr>
          </a:p>
          <a:p>
            <a:pPr marL="190500" indent="0">
              <a:buNone/>
            </a:pPr>
            <a:endParaRPr lang="fr-FR" dirty="0" smtClean="0">
              <a:hlinkClick r:id="rId3"/>
            </a:endParaRPr>
          </a:p>
          <a:p>
            <a:pPr marL="190500" indent="0">
              <a:buNone/>
            </a:pPr>
            <a:endParaRPr lang="fr-FR" dirty="0" smtClean="0">
              <a:hlinkClick r:id="rId3"/>
            </a:endParaRPr>
          </a:p>
          <a:p>
            <a:pPr marL="190500" indent="0" algn="ctr">
              <a:buNone/>
            </a:pPr>
            <a:r>
              <a:rPr lang="fr-FR" dirty="0" smtClean="0">
                <a:hlinkClick r:id="rId3"/>
              </a:rPr>
              <a:t>www.jeunesetmedias.ch</a:t>
            </a:r>
            <a:r>
              <a:rPr lang="fr-FR" dirty="0" smtClean="0"/>
              <a:t> </a:t>
            </a:r>
            <a:endParaRPr lang="fr-FR" dirty="0"/>
          </a:p>
        </p:txBody>
      </p:sp>
    </p:spTree>
    <p:extLst>
      <p:ext uri="{BB962C8B-B14F-4D97-AF65-F5344CB8AC3E}">
        <p14:creationId xmlns="" xmlns:p14="http://schemas.microsoft.com/office/powerpoint/2010/main" val="4057281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sz="3200" dirty="0" smtClean="0"/>
              <a:t>Internet satisfait des besoins essentiels</a:t>
            </a:r>
            <a:endParaRPr lang="fr-FR" sz="3200" dirty="0"/>
          </a:p>
        </p:txBody>
      </p:sp>
      <p:sp>
        <p:nvSpPr>
          <p:cNvPr id="2" name="Gleichschenkliges Dreieck 1"/>
          <p:cNvSpPr/>
          <p:nvPr/>
        </p:nvSpPr>
        <p:spPr>
          <a:xfrm>
            <a:off x="3203848" y="1988840"/>
            <a:ext cx="5127962" cy="4221835"/>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Textfeld 2"/>
          <p:cNvSpPr txBox="1"/>
          <p:nvPr/>
        </p:nvSpPr>
        <p:spPr>
          <a:xfrm>
            <a:off x="3431533" y="5680412"/>
            <a:ext cx="4740867" cy="523220"/>
          </a:xfrm>
          <a:prstGeom prst="rect">
            <a:avLst/>
          </a:prstGeom>
          <a:noFill/>
        </p:spPr>
        <p:txBody>
          <a:bodyPr wrap="square" rtlCol="0">
            <a:spAutoFit/>
          </a:bodyPr>
          <a:lstStyle/>
          <a:p>
            <a:pPr algn="ctr"/>
            <a:r>
              <a:rPr lang="fr-FR" dirty="0" smtClean="0"/>
              <a:t> Respiration, nourriture, sexualité, </a:t>
            </a:r>
            <a:br>
              <a:rPr lang="fr-FR" dirty="0" smtClean="0"/>
            </a:br>
            <a:r>
              <a:rPr lang="fr-FR" dirty="0" smtClean="0"/>
              <a:t>sommeil, repos, mouvement </a:t>
            </a:r>
            <a:endParaRPr lang="fr-FR" dirty="0"/>
          </a:p>
        </p:txBody>
      </p:sp>
      <p:sp>
        <p:nvSpPr>
          <p:cNvPr id="10" name="Textfeld 9"/>
          <p:cNvSpPr txBox="1"/>
          <p:nvPr/>
        </p:nvSpPr>
        <p:spPr>
          <a:xfrm>
            <a:off x="490218" y="5695876"/>
            <a:ext cx="5095076" cy="430887"/>
          </a:xfrm>
          <a:prstGeom prst="rect">
            <a:avLst/>
          </a:prstGeom>
          <a:noFill/>
        </p:spPr>
        <p:txBody>
          <a:bodyPr wrap="square" rtlCol="0">
            <a:spAutoFit/>
          </a:bodyPr>
          <a:lstStyle/>
          <a:p>
            <a:pPr marL="342900" indent="-342900">
              <a:buSzPct val="167000"/>
              <a:buFont typeface="Arial" panose="020B0604020202020204" pitchFamily="34" charset="0"/>
              <a:buChar char="•"/>
            </a:pPr>
            <a:r>
              <a:rPr lang="fr-FR" sz="2200" b="1" dirty="0" smtClean="0"/>
              <a:t>Santé</a:t>
            </a:r>
            <a:endParaRPr lang="fr-FR" sz="2200" b="1" dirty="0"/>
          </a:p>
        </p:txBody>
      </p:sp>
      <p:sp>
        <p:nvSpPr>
          <p:cNvPr id="11" name="Textfeld 10"/>
          <p:cNvSpPr txBox="1"/>
          <p:nvPr/>
        </p:nvSpPr>
        <p:spPr>
          <a:xfrm>
            <a:off x="3397395" y="5104348"/>
            <a:ext cx="4740867" cy="307777"/>
          </a:xfrm>
          <a:prstGeom prst="rect">
            <a:avLst/>
          </a:prstGeom>
          <a:noFill/>
        </p:spPr>
        <p:txBody>
          <a:bodyPr wrap="square" rtlCol="0">
            <a:spAutoFit/>
          </a:bodyPr>
          <a:lstStyle/>
          <a:p>
            <a:pPr algn="ctr"/>
            <a:r>
              <a:rPr lang="fr-FR" dirty="0" smtClean="0"/>
              <a:t> Santé, famille, travail, ressources, moral</a:t>
            </a:r>
            <a:endParaRPr lang="fr-FR" dirty="0"/>
          </a:p>
        </p:txBody>
      </p:sp>
      <p:sp>
        <p:nvSpPr>
          <p:cNvPr id="12" name="Textfeld 11"/>
          <p:cNvSpPr txBox="1"/>
          <p:nvPr/>
        </p:nvSpPr>
        <p:spPr>
          <a:xfrm>
            <a:off x="485036" y="5104348"/>
            <a:ext cx="5095076" cy="430887"/>
          </a:xfrm>
          <a:prstGeom prst="rect">
            <a:avLst/>
          </a:prstGeom>
          <a:noFill/>
        </p:spPr>
        <p:txBody>
          <a:bodyPr wrap="square" rtlCol="0">
            <a:spAutoFit/>
          </a:bodyPr>
          <a:lstStyle/>
          <a:p>
            <a:pPr marL="342900" indent="-342900">
              <a:buSzPct val="167000"/>
              <a:buFont typeface="Arial" panose="020B0604020202020204" pitchFamily="34" charset="0"/>
              <a:buChar char="•"/>
            </a:pPr>
            <a:r>
              <a:rPr lang="fr-FR" sz="2200" b="1" dirty="0" smtClean="0"/>
              <a:t>Sécurité</a:t>
            </a:r>
            <a:endParaRPr lang="fr-FR" sz="2200" b="1" dirty="0"/>
          </a:p>
        </p:txBody>
      </p:sp>
      <p:sp>
        <p:nvSpPr>
          <p:cNvPr id="13" name="Textfeld 12"/>
          <p:cNvSpPr txBox="1"/>
          <p:nvPr/>
        </p:nvSpPr>
        <p:spPr>
          <a:xfrm>
            <a:off x="4355977" y="4528284"/>
            <a:ext cx="2664296" cy="307777"/>
          </a:xfrm>
          <a:prstGeom prst="rect">
            <a:avLst/>
          </a:prstGeom>
          <a:noFill/>
        </p:spPr>
        <p:txBody>
          <a:bodyPr wrap="square" rtlCol="0">
            <a:spAutoFit/>
          </a:bodyPr>
          <a:lstStyle/>
          <a:p>
            <a:pPr algn="ctr"/>
            <a:r>
              <a:rPr lang="fr-FR" dirty="0" smtClean="0"/>
              <a:t>Amitié, famille, intimité</a:t>
            </a:r>
            <a:endParaRPr lang="fr-FR" dirty="0"/>
          </a:p>
        </p:txBody>
      </p:sp>
      <p:sp>
        <p:nvSpPr>
          <p:cNvPr id="14" name="Textfeld 13"/>
          <p:cNvSpPr txBox="1"/>
          <p:nvPr/>
        </p:nvSpPr>
        <p:spPr>
          <a:xfrm>
            <a:off x="481251" y="4528283"/>
            <a:ext cx="5095076" cy="430887"/>
          </a:xfrm>
          <a:prstGeom prst="rect">
            <a:avLst/>
          </a:prstGeom>
          <a:noFill/>
        </p:spPr>
        <p:txBody>
          <a:bodyPr wrap="square" rtlCol="0">
            <a:spAutoFit/>
          </a:bodyPr>
          <a:lstStyle/>
          <a:p>
            <a:pPr marL="342900" indent="-342900">
              <a:buSzPct val="167000"/>
              <a:buFont typeface="Arial" panose="020B0604020202020204" pitchFamily="34" charset="0"/>
              <a:buChar char="•"/>
            </a:pPr>
            <a:r>
              <a:rPr lang="fr-FR" sz="2200" b="1" dirty="0" smtClean="0"/>
              <a:t>Appartenance</a:t>
            </a:r>
            <a:endParaRPr lang="fr-FR" sz="2200" b="1" dirty="0"/>
          </a:p>
        </p:txBody>
      </p:sp>
      <p:sp>
        <p:nvSpPr>
          <p:cNvPr id="15" name="Textfeld 14"/>
          <p:cNvSpPr txBox="1"/>
          <p:nvPr/>
        </p:nvSpPr>
        <p:spPr>
          <a:xfrm>
            <a:off x="4583661" y="3880212"/>
            <a:ext cx="4740867" cy="307777"/>
          </a:xfrm>
          <a:prstGeom prst="rect">
            <a:avLst/>
          </a:prstGeom>
          <a:noFill/>
        </p:spPr>
        <p:txBody>
          <a:bodyPr wrap="square" rtlCol="0">
            <a:spAutoFit/>
          </a:bodyPr>
          <a:lstStyle/>
          <a:p>
            <a:r>
              <a:rPr lang="fr-FR" dirty="0" smtClean="0"/>
              <a:t>Conscience de soi, respect</a:t>
            </a:r>
            <a:endParaRPr lang="fr-FR" dirty="0"/>
          </a:p>
        </p:txBody>
      </p:sp>
      <p:sp>
        <p:nvSpPr>
          <p:cNvPr id="16" name="Textfeld 15"/>
          <p:cNvSpPr txBox="1"/>
          <p:nvPr/>
        </p:nvSpPr>
        <p:spPr>
          <a:xfrm>
            <a:off x="473375" y="3907174"/>
            <a:ext cx="5095076" cy="430887"/>
          </a:xfrm>
          <a:prstGeom prst="rect">
            <a:avLst/>
          </a:prstGeom>
          <a:noFill/>
        </p:spPr>
        <p:txBody>
          <a:bodyPr wrap="square" rtlCol="0">
            <a:spAutoFit/>
          </a:bodyPr>
          <a:lstStyle/>
          <a:p>
            <a:pPr marL="342900" indent="-342900">
              <a:buSzPct val="167000"/>
              <a:buFont typeface="Arial" panose="020B0604020202020204" pitchFamily="34" charset="0"/>
              <a:buChar char="•"/>
            </a:pPr>
            <a:r>
              <a:rPr lang="fr-FR" sz="2200" b="1" dirty="0" smtClean="0"/>
              <a:t>Compétence</a:t>
            </a:r>
            <a:endParaRPr lang="fr-FR" sz="2200" b="1" dirty="0"/>
          </a:p>
        </p:txBody>
      </p:sp>
      <p:sp>
        <p:nvSpPr>
          <p:cNvPr id="17" name="Textfeld 16"/>
          <p:cNvSpPr txBox="1"/>
          <p:nvPr/>
        </p:nvSpPr>
        <p:spPr>
          <a:xfrm>
            <a:off x="485036" y="3304148"/>
            <a:ext cx="5095076" cy="430887"/>
          </a:xfrm>
          <a:prstGeom prst="rect">
            <a:avLst/>
          </a:prstGeom>
          <a:noFill/>
        </p:spPr>
        <p:txBody>
          <a:bodyPr wrap="square" rtlCol="0">
            <a:spAutoFit/>
          </a:bodyPr>
          <a:lstStyle/>
          <a:p>
            <a:pPr marL="342900" indent="-342900">
              <a:buSzPct val="167000"/>
              <a:buFont typeface="Arial" panose="020B0604020202020204" pitchFamily="34" charset="0"/>
              <a:buChar char="•"/>
            </a:pPr>
            <a:r>
              <a:rPr lang="fr-FR" sz="2200" b="1" dirty="0" smtClean="0"/>
              <a:t>Autonomie</a:t>
            </a:r>
            <a:endParaRPr lang="fr-FR" sz="2200" b="1" dirty="0"/>
          </a:p>
        </p:txBody>
      </p:sp>
      <p:sp>
        <p:nvSpPr>
          <p:cNvPr id="18" name="Textfeld 17"/>
          <p:cNvSpPr txBox="1"/>
          <p:nvPr/>
        </p:nvSpPr>
        <p:spPr>
          <a:xfrm>
            <a:off x="5148065" y="3140968"/>
            <a:ext cx="1296143" cy="523220"/>
          </a:xfrm>
          <a:prstGeom prst="rect">
            <a:avLst/>
          </a:prstGeom>
          <a:noFill/>
        </p:spPr>
        <p:txBody>
          <a:bodyPr wrap="square" rtlCol="0">
            <a:spAutoFit/>
          </a:bodyPr>
          <a:lstStyle/>
          <a:p>
            <a:pPr algn="ctr"/>
            <a:r>
              <a:rPr lang="fr-FR" dirty="0" smtClean="0"/>
              <a:t>Créativité</a:t>
            </a:r>
          </a:p>
          <a:p>
            <a:pPr algn="ctr"/>
            <a:r>
              <a:rPr lang="fr-FR" dirty="0" smtClean="0"/>
              <a:t>Spontanéité</a:t>
            </a:r>
            <a:endParaRPr lang="fr-FR" dirty="0"/>
          </a:p>
        </p:txBody>
      </p:sp>
      <p:cxnSp>
        <p:nvCxnSpPr>
          <p:cNvPr id="19" name="Gerade Verbindung 18"/>
          <p:cNvCxnSpPr/>
          <p:nvPr/>
        </p:nvCxnSpPr>
        <p:spPr>
          <a:xfrm>
            <a:off x="756296" y="3717032"/>
            <a:ext cx="60472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p:nvCxnSpPr>
        <p:spPr>
          <a:xfrm>
            <a:off x="756296" y="4365104"/>
            <a:ext cx="648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p:nvCxnSpPr>
        <p:spPr>
          <a:xfrm>
            <a:off x="755576" y="4972402"/>
            <a:ext cx="684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p:nvCxnSpPr>
        <p:spPr>
          <a:xfrm>
            <a:off x="755576" y="5589240"/>
            <a:ext cx="720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title"/>
          </p:nvPr>
        </p:nvSpPr>
        <p:spPr>
          <a:prstGeom prst="rect">
            <a:avLst/>
          </a:prstGeom>
        </p:spPr>
        <p:txBody>
          <a:bodyPr lIns="91425" tIns="91425" rIns="91425" bIns="91425" anchor="b" anchorCtr="0">
            <a:noAutofit/>
          </a:bodyPr>
          <a:lstStyle/>
          <a:p>
            <a:pPr>
              <a:buNone/>
            </a:pPr>
            <a:r>
              <a:rPr lang="fr-FR" sz="3200" dirty="0" smtClean="0"/>
              <a:t>Internet, c’est comme une grande ville...</a:t>
            </a:r>
            <a:endParaRPr lang="fr-FR" sz="3200" dirty="0"/>
          </a:p>
        </p:txBody>
      </p:sp>
      <p:sp>
        <p:nvSpPr>
          <p:cNvPr id="42" name="Shape 42"/>
          <p:cNvSpPr txBox="1">
            <a:spLocks noGrp="1"/>
          </p:cNvSpPr>
          <p:nvPr>
            <p:ph type="body" idx="1"/>
          </p:nvPr>
        </p:nvSpPr>
        <p:spPr>
          <a:xfrm>
            <a:off x="457200" y="1600200"/>
            <a:ext cx="3826768"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a:t>Quartiers tranquilles</a:t>
            </a:r>
          </a:p>
          <a:p>
            <a:pPr marL="457200" lvl="0" indent="-368300" rtl="0">
              <a:buClr>
                <a:schemeClr val="dk1"/>
              </a:buClr>
              <a:buSzPct val="166666"/>
              <a:buFont typeface="Arial"/>
              <a:buChar char="•"/>
            </a:pPr>
            <a:r>
              <a:rPr lang="fr-FR" dirty="0"/>
              <a:t>Personnes bienveillantes</a:t>
            </a:r>
          </a:p>
          <a:p>
            <a:pPr marL="457200" lvl="0" indent="-368300" rtl="0">
              <a:buClr>
                <a:schemeClr val="dk1"/>
              </a:buClr>
              <a:buSzPct val="166666"/>
              <a:buFont typeface="Arial"/>
              <a:buChar char="•"/>
            </a:pPr>
            <a:r>
              <a:rPr lang="fr-FR" dirty="0"/>
              <a:t>Zones </a:t>
            </a:r>
            <a:r>
              <a:rPr lang="fr-FR" dirty="0" smtClean="0"/>
              <a:t>piétonnes</a:t>
            </a:r>
            <a:endParaRPr lang="fr-FR" dirty="0"/>
          </a:p>
          <a:p>
            <a:pPr marL="457200" lvl="0" indent="-368300" rtl="0">
              <a:buClr>
                <a:schemeClr val="dk1"/>
              </a:buClr>
              <a:buSzPct val="166666"/>
              <a:buFont typeface="Arial"/>
              <a:buChar char="•"/>
            </a:pPr>
            <a:r>
              <a:rPr lang="fr-FR" dirty="0"/>
              <a:t>Places de jeux</a:t>
            </a:r>
          </a:p>
          <a:p>
            <a:pPr marL="457200" lvl="0" indent="-368300" rtl="0">
              <a:buClr>
                <a:schemeClr val="dk1"/>
              </a:buClr>
              <a:buSzPct val="166666"/>
              <a:buFont typeface="Arial"/>
              <a:buChar char="•"/>
            </a:pPr>
            <a:r>
              <a:rPr lang="fr-FR" dirty="0" smtClean="0"/>
              <a:t>Sécurité</a:t>
            </a:r>
            <a:endParaRPr lang="fr-FR" dirty="0"/>
          </a:p>
          <a:p>
            <a:pPr marL="457200" lvl="0" indent="-368300">
              <a:buClr>
                <a:schemeClr val="dk1"/>
              </a:buClr>
              <a:buSzPct val="166666"/>
              <a:buFont typeface="Arial"/>
              <a:buChar char="•"/>
            </a:pPr>
            <a:r>
              <a:rPr lang="fr-FR" dirty="0"/>
              <a:t>...</a:t>
            </a:r>
          </a:p>
        </p:txBody>
      </p:sp>
      <p:sp>
        <p:nvSpPr>
          <p:cNvPr id="43" name="Shape 43"/>
          <p:cNvSpPr txBox="1">
            <a:spLocks noGrp="1"/>
          </p:cNvSpPr>
          <p:nvPr>
            <p:ph type="body" idx="2"/>
          </p:nvPr>
        </p:nvSpPr>
        <p:spPr>
          <a:xfrm>
            <a:off x="4644008" y="1600200"/>
            <a:ext cx="4042765"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fr-FR" dirty="0" smtClean="0"/>
              <a:t>Ruelles sombres</a:t>
            </a:r>
          </a:p>
          <a:p>
            <a:pPr marL="457200" lvl="0" indent="-368300" rtl="0">
              <a:buClr>
                <a:schemeClr val="dk1"/>
              </a:buClr>
              <a:buSzPct val="166666"/>
              <a:buFont typeface="Arial"/>
              <a:buChar char="•"/>
            </a:pPr>
            <a:r>
              <a:rPr lang="fr-FR" dirty="0" smtClean="0"/>
              <a:t>Personnages inquiétants</a:t>
            </a:r>
          </a:p>
          <a:p>
            <a:pPr marL="457200" lvl="0" indent="-368300" rtl="0">
              <a:buClr>
                <a:schemeClr val="dk1"/>
              </a:buClr>
              <a:buSzPct val="166666"/>
              <a:buFont typeface="Arial"/>
              <a:buChar char="•"/>
            </a:pPr>
            <a:r>
              <a:rPr lang="fr-FR" dirty="0" smtClean="0"/>
              <a:t>Rues dangereuses</a:t>
            </a:r>
          </a:p>
          <a:p>
            <a:pPr marL="457200" lvl="0" indent="-368300" rtl="0">
              <a:buClr>
                <a:schemeClr val="dk1"/>
              </a:buClr>
              <a:buSzPct val="166666"/>
              <a:buFont typeface="Arial"/>
              <a:buChar char="•"/>
            </a:pPr>
            <a:r>
              <a:rPr lang="fr-FR" dirty="0" smtClean="0"/>
              <a:t>Quartiers chauds</a:t>
            </a:r>
          </a:p>
          <a:p>
            <a:pPr marL="457200" lvl="0" indent="-368300" rtl="0">
              <a:buClr>
                <a:schemeClr val="dk1"/>
              </a:buClr>
              <a:buSzPct val="166666"/>
              <a:buFont typeface="Arial"/>
              <a:buChar char="•"/>
            </a:pPr>
            <a:r>
              <a:rPr lang="fr-FR" dirty="0" smtClean="0"/>
              <a:t>Criminalité</a:t>
            </a:r>
          </a:p>
          <a:p>
            <a:pPr marL="457200" lvl="0" indent="-368300">
              <a:buClr>
                <a:schemeClr val="dk1"/>
              </a:buClr>
              <a:buSzPct val="166666"/>
              <a:buFont typeface="Arial"/>
              <a:buChar char="•"/>
            </a:pPr>
            <a:r>
              <a:rPr lang="fr-FR" dirty="0" smtClean="0"/>
              <a:t>...</a:t>
            </a:r>
            <a:endParaRPr lang="fr-FR" dirty="0"/>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fr-FR" dirty="0" smtClean="0"/>
              <a:t>Internet, un univers en mouvement</a:t>
            </a:r>
            <a:endParaRPr lang="fr-FR" dirty="0"/>
          </a:p>
        </p:txBody>
      </p:sp>
      <p:sp>
        <p:nvSpPr>
          <p:cNvPr id="49" name="Shape 49"/>
          <p:cNvSpPr txBox="1">
            <a:spLocks noGrp="1"/>
          </p:cNvSpPr>
          <p:nvPr>
            <p:ph type="body" idx="1"/>
          </p:nvPr>
        </p:nvSpPr>
        <p:spPr>
          <a:xfrm>
            <a:off x="457200" y="1600200"/>
            <a:ext cx="4124099" cy="4967700"/>
          </a:xfrm>
          <a:prstGeom prst="rect">
            <a:avLst/>
          </a:prstGeom>
        </p:spPr>
        <p:txBody>
          <a:bodyPr lIns="91425" tIns="91425" rIns="91425" bIns="91425" anchor="t" anchorCtr="0">
            <a:noAutofit/>
          </a:bodyPr>
          <a:lstStyle/>
          <a:p>
            <a:pPr marL="457200" lvl="0" indent="-368300" rtl="0">
              <a:buClr>
                <a:schemeClr val="dk1"/>
              </a:buClr>
              <a:buSzPct val="100000"/>
              <a:buFont typeface="Arial"/>
              <a:buChar char="●"/>
            </a:pPr>
            <a:r>
              <a:rPr lang="fr-FR" dirty="0" smtClean="0"/>
              <a:t>Web 1.0</a:t>
            </a:r>
          </a:p>
          <a:p>
            <a:pPr marL="457200" lvl="0" indent="-368300" rtl="0">
              <a:buClr>
                <a:schemeClr val="dk1"/>
              </a:buClr>
              <a:buSzPct val="100000"/>
              <a:buFont typeface="Arial"/>
              <a:buChar char="●"/>
            </a:pPr>
            <a:r>
              <a:rPr lang="fr-FR" dirty="0" smtClean="0"/>
              <a:t>Ordinateur, ordi portable</a:t>
            </a:r>
          </a:p>
          <a:p>
            <a:pPr marL="457200" indent="-368300">
              <a:buFont typeface="Arial"/>
              <a:buChar char="●"/>
            </a:pPr>
            <a:r>
              <a:rPr lang="fr-FR" dirty="0" smtClean="0"/>
              <a:t>Pages web statiques</a:t>
            </a:r>
          </a:p>
          <a:p>
            <a:pPr marL="457200" lvl="0" indent="-368300" rtl="0">
              <a:buClr>
                <a:schemeClr val="dk1"/>
              </a:buClr>
              <a:buSzPct val="100000"/>
              <a:buFont typeface="Arial"/>
              <a:buChar char="●"/>
            </a:pPr>
            <a:r>
              <a:rPr lang="fr-FR" dirty="0" smtClean="0"/>
              <a:t>Consultation d’informations</a:t>
            </a:r>
          </a:p>
          <a:p>
            <a:pPr marL="457200" lvl="0" indent="-368300" rtl="0">
              <a:buClr>
                <a:schemeClr val="dk1"/>
              </a:buClr>
              <a:buSzPct val="100000"/>
              <a:buFont typeface="Arial"/>
              <a:buChar char="●"/>
            </a:pPr>
            <a:r>
              <a:rPr lang="fr-FR" dirty="0" smtClean="0"/>
              <a:t>Impersonnel</a:t>
            </a:r>
          </a:p>
          <a:p>
            <a:pPr marL="457200" lvl="0" indent="-368300" rtl="0">
              <a:buClr>
                <a:schemeClr val="dk1"/>
              </a:buClr>
              <a:buSzPct val="100000"/>
              <a:buFont typeface="Arial"/>
              <a:buChar char="●"/>
            </a:pPr>
            <a:r>
              <a:rPr lang="fr-FR" dirty="0" smtClean="0"/>
              <a:t>Courriels, forums, chats</a:t>
            </a:r>
          </a:p>
          <a:p>
            <a:pPr marL="457200" lvl="0" indent="-368300" rtl="0">
              <a:buClr>
                <a:schemeClr val="dk1"/>
              </a:buClr>
              <a:buSzPct val="100000"/>
              <a:buFont typeface="Arial"/>
              <a:buChar char="●"/>
            </a:pPr>
            <a:r>
              <a:rPr lang="fr-FR" dirty="0" smtClean="0"/>
              <a:t>…</a:t>
            </a:r>
          </a:p>
          <a:p>
            <a:endParaRPr lang="fr-FR" dirty="0"/>
          </a:p>
        </p:txBody>
      </p:sp>
      <p:sp>
        <p:nvSpPr>
          <p:cNvPr id="50" name="Shape 50"/>
          <p:cNvSpPr txBox="1">
            <a:spLocks noGrp="1"/>
          </p:cNvSpPr>
          <p:nvPr>
            <p:ph type="body" idx="2"/>
          </p:nvPr>
        </p:nvSpPr>
        <p:spPr>
          <a:xfrm>
            <a:off x="4525525" y="1600200"/>
            <a:ext cx="4506900" cy="4967700"/>
          </a:xfrm>
          <a:prstGeom prst="rect">
            <a:avLst/>
          </a:prstGeom>
        </p:spPr>
        <p:txBody>
          <a:bodyPr lIns="91425" tIns="91425" rIns="91425" bIns="91425" anchor="t" anchorCtr="0">
            <a:noAutofit/>
          </a:bodyPr>
          <a:lstStyle/>
          <a:p>
            <a:pPr marL="457200" lvl="0" indent="-368300" rtl="0">
              <a:buClr>
                <a:schemeClr val="dk1"/>
              </a:buClr>
              <a:buSzPct val="100000"/>
              <a:buFont typeface="Arial"/>
              <a:buChar char="➔"/>
            </a:pPr>
            <a:r>
              <a:rPr lang="fr-FR" dirty="0" smtClean="0"/>
              <a:t>Web 2.0</a:t>
            </a:r>
          </a:p>
          <a:p>
            <a:pPr marL="457200" lvl="0" indent="-368300" rtl="0">
              <a:buClr>
                <a:schemeClr val="dk1"/>
              </a:buClr>
              <a:buSzPct val="100000"/>
              <a:buFont typeface="Arial"/>
              <a:buChar char="➔"/>
            </a:pPr>
            <a:r>
              <a:rPr lang="fr-FR" dirty="0" smtClean="0"/>
              <a:t>Smartphone, tablette, …</a:t>
            </a:r>
          </a:p>
          <a:p>
            <a:pPr marL="457200" indent="-368300">
              <a:buFont typeface="Arial"/>
              <a:buChar char="➔"/>
            </a:pPr>
            <a:r>
              <a:rPr lang="fr-FR" dirty="0" smtClean="0"/>
              <a:t>Applications dynamiques</a:t>
            </a:r>
          </a:p>
          <a:p>
            <a:pPr marL="457200" lvl="0" indent="-368300" rtl="0">
              <a:buClr>
                <a:schemeClr val="dk1"/>
              </a:buClr>
              <a:buSzPct val="100000"/>
              <a:buFont typeface="Arial"/>
              <a:buChar char="➔"/>
            </a:pPr>
            <a:r>
              <a:rPr lang="fr-FR" dirty="0" smtClean="0"/>
              <a:t>Echange d’informations</a:t>
            </a:r>
          </a:p>
          <a:p>
            <a:pPr marL="457200" lvl="0" indent="-368300" rtl="0">
              <a:buClr>
                <a:schemeClr val="dk1"/>
              </a:buClr>
              <a:buSzPct val="100000"/>
              <a:buFont typeface="Arial"/>
              <a:buChar char="➔"/>
            </a:pPr>
            <a:r>
              <a:rPr lang="fr-FR" dirty="0" smtClean="0"/>
              <a:t>Personnalisé</a:t>
            </a:r>
          </a:p>
          <a:p>
            <a:pPr marL="457200" lvl="0" indent="-368300" rtl="0">
              <a:buClr>
                <a:schemeClr val="dk1"/>
              </a:buClr>
              <a:buSzPct val="100000"/>
              <a:buFont typeface="Arial"/>
              <a:buChar char="➔"/>
            </a:pPr>
            <a:r>
              <a:rPr lang="fr-FR" dirty="0" smtClean="0"/>
              <a:t>Réseaux sociaux</a:t>
            </a:r>
          </a:p>
          <a:p>
            <a:pPr marL="457200" lvl="0" indent="-368300" rtl="0">
              <a:buClr>
                <a:schemeClr val="dk1"/>
              </a:buClr>
              <a:buSzPct val="100000"/>
              <a:buFont typeface="Arial"/>
              <a:buChar char="➔"/>
            </a:pPr>
            <a:r>
              <a:rPr lang="fr-FR" dirty="0" smtClean="0"/>
              <a:t>…</a:t>
            </a:r>
          </a:p>
          <a:p>
            <a:pPr marL="457200" lvl="0" indent="-368300" rtl="0">
              <a:buClr>
                <a:schemeClr val="dk1"/>
              </a:buClr>
              <a:buSzPct val="100000"/>
              <a:buFont typeface="Arial"/>
              <a:buChar char="➔"/>
            </a:pPr>
            <a:endParaRPr lang="fr-FR" dirty="0"/>
          </a:p>
        </p:txBody>
      </p:sp>
    </p:spTree>
    <p:extLst>
      <p:ext uri="{BB962C8B-B14F-4D97-AF65-F5344CB8AC3E}">
        <p14:creationId xmlns="" xmlns:p14="http://schemas.microsoft.com/office/powerpoint/2010/main" val="3037256816"/>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imple Light 2">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_MasterVorlage_JuM">
  <a:themeElements>
    <a:clrScheme name="Jugend und Medien">
      <a:dk1>
        <a:srgbClr val="000000"/>
      </a:dk1>
      <a:lt1>
        <a:srgbClr val="FFFFFF"/>
      </a:lt1>
      <a:dk2>
        <a:srgbClr val="000000"/>
      </a:dk2>
      <a:lt2>
        <a:srgbClr val="808080"/>
      </a:lt2>
      <a:accent1>
        <a:srgbClr val="F8F01B"/>
      </a:accent1>
      <a:accent2>
        <a:srgbClr val="F8F01B"/>
      </a:accent2>
      <a:accent3>
        <a:srgbClr val="FFFFFF"/>
      </a:accent3>
      <a:accent4>
        <a:srgbClr val="000000"/>
      </a:accent4>
      <a:accent5>
        <a:srgbClr val="F8F01B"/>
      </a:accent5>
      <a:accent6>
        <a:srgbClr val="F8F01B"/>
      </a:accent6>
      <a:hlink>
        <a:srgbClr val="000000"/>
      </a:hlink>
      <a:folHlink>
        <a:srgbClr val="000000"/>
      </a:folHlink>
    </a:clrScheme>
    <a:fontScheme name="Leere Präsentation">
      <a:majorFont>
        <a:latin typeface="Lucida Grande"/>
        <a:ea typeface="ヒラギノ角ゴ Pro W3"/>
        <a:cs typeface=""/>
      </a:majorFont>
      <a:minorFont>
        <a:latin typeface="Lucida Grande"/>
        <a:ea typeface="ヒラギノ角ゴ Pro W3"/>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Lucida Grande" pitchFamily="28" charset="0"/>
            <a:ea typeface="ヒラギノ角ゴ Pro W3"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Lucida Grande" pitchFamily="28" charset="0"/>
            <a:ea typeface="ヒラギノ角ゴ Pro W3" pitchFamily="28" charset="-128"/>
          </a:defRPr>
        </a:defPPr>
      </a:lstStyle>
    </a:lnDef>
  </a:objectDefaults>
  <a:extraClrSchemeLst>
    <a:extraClrScheme>
      <a:clrScheme name="Leere 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ere 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ere 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ere 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ere 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ere 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ere 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ere 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ere 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7710</Words>
  <Application>Microsoft Office PowerPoint</Application>
  <PresentationFormat>Affichage à l'écran (4:3)</PresentationFormat>
  <Paragraphs>611</Paragraphs>
  <Slides>64</Slides>
  <Notes>63</Notes>
  <HiddenSlides>2</HiddenSlides>
  <MMClips>0</MMClips>
  <ScaleCrop>false</ScaleCrop>
  <HeadingPairs>
    <vt:vector size="4" baseType="variant">
      <vt:variant>
        <vt:lpstr>Thème</vt:lpstr>
      </vt:variant>
      <vt:variant>
        <vt:i4>2</vt:i4>
      </vt:variant>
      <vt:variant>
        <vt:lpstr>Titres des diapositives</vt:lpstr>
      </vt:variant>
      <vt:variant>
        <vt:i4>64</vt:i4>
      </vt:variant>
    </vt:vector>
  </HeadingPairs>
  <TitlesOfParts>
    <vt:vector size="66" baseType="lpstr">
      <vt:lpstr>Simple Light 2</vt:lpstr>
      <vt:lpstr>f_MasterVorlage_JuM</vt:lpstr>
      <vt:lpstr>Diapositive 1</vt:lpstr>
      <vt:lpstr>Caractéristiques de cette présentation</vt:lpstr>
      <vt:lpstr>Objectifs</vt:lpstr>
      <vt:lpstr>Nouveaux médias – nouveaux risques?</vt:lpstr>
      <vt:lpstr>Heureux et futés,  les enfants de l’ère numérique</vt:lpstr>
      <vt:lpstr>Ce qui est normal aujourd’hui (chez les 12 à 19 ans)</vt:lpstr>
      <vt:lpstr>Internet satisfait des besoins essentiels</vt:lpstr>
      <vt:lpstr>Internet, c’est comme une grande ville...</vt:lpstr>
      <vt:lpstr>Internet, un univers en mouvement</vt:lpstr>
      <vt:lpstr>Opportunités et risques</vt:lpstr>
      <vt:lpstr>Contenus dangereux pour les jeunes</vt:lpstr>
      <vt:lpstr>Cyberintimidation / Cyberharcèlement</vt:lpstr>
      <vt:lpstr>Cyberharcèlement contre des adultes</vt:lpstr>
      <vt:lpstr>Le piège de l’abonnement en un clic</vt:lpstr>
      <vt:lpstr>Grooming</vt:lpstr>
      <vt:lpstr>Dépendance</vt:lpstr>
      <vt:lpstr>Les malentendus les plus courants</vt:lpstr>
      <vt:lpstr>Exemples en vidéo</vt:lpstr>
      <vt:lpstr>Quelle est votre histoire ?</vt:lpstr>
      <vt:lpstr>Comment les enfants peuvent-ils être concernés ?</vt:lpstr>
      <vt:lpstr>% des enfants (de 6 à 13 ans)</vt:lpstr>
      <vt:lpstr>% des jeunes</vt:lpstr>
      <vt:lpstr>Chaque enfant réagit différemment</vt:lpstr>
      <vt:lpstr>Attention : « interactions »</vt:lpstr>
      <vt:lpstr>Attention : « spirale descendante »</vt:lpstr>
      <vt:lpstr>Le cumul accroît les risques</vt:lpstr>
      <vt:lpstr>Facteurs de risque des médias violents</vt:lpstr>
      <vt:lpstr>Facteurs de risque de la pornographie</vt:lpstr>
      <vt:lpstr>Facteurs de risque du harcèlement</vt:lpstr>
      <vt:lpstr>Facteurs de risque de la dépendance</vt:lpstr>
      <vt:lpstr>Facteurs généraux de protection</vt:lpstr>
      <vt:lpstr>Les compétences médiatiques  en tant que facteur de protection</vt:lpstr>
      <vt:lpstr>Echange de points de vue</vt:lpstr>
      <vt:lpstr>Quel est votre point de vue ?</vt:lpstr>
      <vt:lpstr>Ce que les parents font normalement</vt:lpstr>
      <vt:lpstr>Ce qu’ils peuvent faire concrètement</vt:lpstr>
      <vt:lpstr>Mesures de protection techniques (pour les jeunes enfants)</vt:lpstr>
      <vt:lpstr>Limites des mesures techniques</vt:lpstr>
      <vt:lpstr>Base légale : contenus problématiques</vt:lpstr>
      <vt:lpstr>Base légale : cyberharcèlement</vt:lpstr>
      <vt:lpstr>Base légale :  consommation et commerce</vt:lpstr>
      <vt:lpstr>Quand s’adresser à la police ?</vt:lpstr>
      <vt:lpstr>Que fait la police ?</vt:lpstr>
      <vt:lpstr>Limites des moyens légaux</vt:lpstr>
      <vt:lpstr>Contrôle parental</vt:lpstr>
      <vt:lpstr>Age conseillé</vt:lpstr>
      <vt:lpstr>Limites du contrôle parental</vt:lpstr>
      <vt:lpstr>Stratégies parentales efficaces</vt:lpstr>
      <vt:lpstr>1. Montrer de l’intérêt et parler</vt:lpstr>
      <vt:lpstr>2. Explorer Internet ensemble</vt:lpstr>
      <vt:lpstr>3. Ne pas menacer ou sanctionner</vt:lpstr>
      <vt:lpstr>4. Réagir lorsque quelque chose   paraît bizarre</vt:lpstr>
      <vt:lpstr>5. Faire preuve d’empathie</vt:lpstr>
      <vt:lpstr>6. Chercher ensemble des solutions</vt:lpstr>
      <vt:lpstr>7. Demander de l’aide</vt:lpstr>
      <vt:lpstr>Conclusion : accompagner  au lieu d’interdire</vt:lpstr>
      <vt:lpstr>Une bonne attitude générale</vt:lpstr>
      <vt:lpstr>Soigner la relation avec l’enfant</vt:lpstr>
      <vt:lpstr>Informations pour les jeunes enfants</vt:lpstr>
      <vt:lpstr>Informations pour les adolescents</vt:lpstr>
      <vt:lpstr>Informations destinées aux parents</vt:lpstr>
      <vt:lpstr>Offres d’aide et de conseil</vt:lpstr>
      <vt:lpstr>Offres de formation des parents</vt:lpstr>
      <vt:lpstr>Autres ressources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 THE TRAINER</dc:title>
  <dc:creator>dopet</dc:creator>
  <cp:lastModifiedBy>Tristan Flury</cp:lastModifiedBy>
  <cp:revision>1613</cp:revision>
  <cp:lastPrinted>2014-04-08T13:55:18Z</cp:lastPrinted>
  <dcterms:modified xsi:type="dcterms:W3CDTF">2014-07-18T09:53:48Z</dcterms:modified>
</cp:coreProperties>
</file>